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306" r:id="rId4"/>
    <p:sldId id="308" r:id="rId5"/>
    <p:sldId id="304" r:id="rId6"/>
    <p:sldId id="309" r:id="rId7"/>
    <p:sldId id="305" r:id="rId8"/>
    <p:sldId id="258" r:id="rId9"/>
    <p:sldId id="259" r:id="rId10"/>
    <p:sldId id="262" r:id="rId11"/>
    <p:sldId id="269" r:id="rId12"/>
    <p:sldId id="275" r:id="rId13"/>
    <p:sldId id="267" r:id="rId14"/>
    <p:sldId id="271" r:id="rId15"/>
    <p:sldId id="261" r:id="rId16"/>
    <p:sldId id="282" r:id="rId17"/>
    <p:sldId id="289" r:id="rId18"/>
    <p:sldId id="297" r:id="rId19"/>
    <p:sldId id="298" r:id="rId20"/>
    <p:sldId id="290" r:id="rId21"/>
    <p:sldId id="303" r:id="rId22"/>
    <p:sldId id="302" r:id="rId23"/>
    <p:sldId id="301" r:id="rId24"/>
    <p:sldId id="295" r:id="rId25"/>
    <p:sldId id="300" r:id="rId26"/>
    <p:sldId id="307" r:id="rId27"/>
    <p:sldId id="280" r:id="rId28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e Majdalani" initials="JM" lastIdx="2" clrIdx="0">
    <p:extLst>
      <p:ext uri="{19B8F6BF-5375-455C-9EA6-DF929625EA0E}">
        <p15:presenceInfo xmlns:p15="http://schemas.microsoft.com/office/powerpoint/2012/main" userId="S::jmajdalani@dd6.org::0ee70689-9d63-4d3c-942a-bfb6ffb3cd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6357" autoAdjust="0"/>
  </p:normalViewPr>
  <p:slideViewPr>
    <p:cSldViewPr snapToGrid="0">
      <p:cViewPr varScale="1">
        <p:scale>
          <a:sx n="119" d="100"/>
          <a:sy n="119" d="100"/>
        </p:scale>
        <p:origin x="102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ANNUAL RAINFALL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Sheet1!$C$4</c:f>
              <c:strCache>
                <c:ptCount val="1"/>
                <c:pt idx="0">
                  <c:v>ACTUAL -IN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Sheet1!$B$5:$B$10</c:f>
              <c:numCache>
                <c:formatCode>General</c:formatCode>
                <c:ptCount val="6"/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Sheet1!$C$5:$C$10</c:f>
              <c:numCache>
                <c:formatCode>General</c:formatCode>
                <c:ptCount val="6"/>
                <c:pt idx="1">
                  <c:v>88.2</c:v>
                </c:pt>
                <c:pt idx="2">
                  <c:v>75.709999999999994</c:v>
                </c:pt>
                <c:pt idx="3">
                  <c:v>78.569999999999993</c:v>
                </c:pt>
                <c:pt idx="4">
                  <c:v>56.22</c:v>
                </c:pt>
                <c:pt idx="5">
                  <c:v>48.61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71-4207-8DF3-4B5F3FDD79E3}"/>
            </c:ext>
          </c:extLst>
        </c:ser>
        <c:ser>
          <c:idx val="1"/>
          <c:order val="1"/>
          <c:tx>
            <c:strRef>
              <c:f>Sheet1!$D$4</c:f>
              <c:strCache>
                <c:ptCount val="1"/>
                <c:pt idx="0">
                  <c:v>AVERAGE - IN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Sheet1!$B$5:$B$10</c:f>
              <c:numCache>
                <c:formatCode>General</c:formatCode>
                <c:ptCount val="6"/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Sheet1!$D$5:$D$10</c:f>
              <c:numCache>
                <c:formatCode>General</c:formatCode>
                <c:ptCount val="6"/>
                <c:pt idx="1">
                  <c:v>59</c:v>
                </c:pt>
                <c:pt idx="2">
                  <c:v>59</c:v>
                </c:pt>
                <c:pt idx="3">
                  <c:v>59</c:v>
                </c:pt>
                <c:pt idx="4">
                  <c:v>59</c:v>
                </c:pt>
                <c:pt idx="5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71-4207-8DF3-4B5F3FDD79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63391456"/>
        <c:axId val="2063401024"/>
      </c:barChart>
      <c:catAx>
        <c:axId val="2063391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3401024"/>
        <c:crosses val="autoZero"/>
        <c:auto val="1"/>
        <c:lblAlgn val="ctr"/>
        <c:lblOffset val="100"/>
        <c:noMultiLvlLbl val="0"/>
      </c:catAx>
      <c:valAx>
        <c:axId val="2063401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3391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14641294838145"/>
          <c:y val="0.87557815689705432"/>
          <c:w val="0.5226272965879265"/>
          <c:h val="7.81255468066491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57D93-992E-44E6-9CA0-4C1ED8D07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907045-0476-4B7C-8E00-0029F9B82A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D524E-83EB-40FD-8F69-06F57CC6F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26442-3336-4A53-B141-C75B0CB7EA43}" type="datetimeFigureOut">
              <a:rPr lang="en-US" smtClean="0"/>
              <a:t>10/20/2021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D6099-3D8A-4A9B-962E-B46EDDCF1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459FA-CA77-4421-BE54-EBAD25FB4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A976-7414-4A08-AFBF-BC52350680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865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22B2D-207D-4BCF-985C-BE1AFA27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A71F46-5934-4DA8-8592-CBDFC22FD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8ABC1-6808-4FC3-87DB-978B4933B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26442-3336-4A53-B141-C75B0CB7EA43}" type="datetimeFigureOut">
              <a:rPr lang="en-US" smtClean="0"/>
              <a:t>10/20/2021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CA9E5-C128-4CD3-B713-48D57C2B4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B12C7-A3F1-4BF5-A601-50A4FE55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A976-7414-4A08-AFBF-BC52350680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95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8864B8-51FA-411D-AE39-8243B7384F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27108F-8CA2-4AC4-A50C-09EE75E56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1FF31-F926-472A-A0E7-55522BB75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26442-3336-4A53-B141-C75B0CB7EA43}" type="datetimeFigureOut">
              <a:rPr lang="en-US" smtClean="0"/>
              <a:t>10/20/2021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E6443-A464-4C2E-9B99-6B3C6A5E0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10C83-F39B-4BFA-A8B8-6624CC254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A976-7414-4A08-AFBF-BC52350680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493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89C94-645F-45F1-BF69-0215E3AB2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67501-E46A-461B-8F6D-2A2F29D26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05109-2996-4915-9A4A-C5A5109B1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26442-3336-4A53-B141-C75B0CB7EA43}" type="datetimeFigureOut">
              <a:rPr lang="en-US" smtClean="0"/>
              <a:t>10/20/2021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B3106-9D54-4E20-8D8C-F90C2AFC4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8F083-3955-40AE-9ACC-81A98924B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A976-7414-4A08-AFBF-BC52350680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302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FAB75-ACFC-4B6D-B366-5421F2ED7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10C3D8-9057-4AEE-B55C-EB482DC19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70A6B-2CC9-44DF-87FD-EF5316962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26442-3336-4A53-B141-C75B0CB7EA43}" type="datetimeFigureOut">
              <a:rPr lang="en-US" smtClean="0"/>
              <a:t>10/20/2021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42F57-2342-47EF-9481-0D9CBF716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CB589-25B1-412A-B9EE-780CAD9A9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A976-7414-4A08-AFBF-BC52350680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795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71A-37A5-4387-B625-293297D36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784F2-216B-42A2-95E7-18BDE2B8D9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283D7-49D8-4250-8441-72AAE9B15D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18C7E4-B831-443D-BBC5-276B6518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26442-3336-4A53-B141-C75B0CB7EA43}" type="datetimeFigureOut">
              <a:rPr lang="en-US" smtClean="0"/>
              <a:t>10/20/2021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46BA3B-1567-46EF-99BF-D7C122AB7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65869C-D1D6-42D4-8C5E-685FB1964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A976-7414-4A08-AFBF-BC52350680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827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4FEB7-C287-48E6-9B31-AA4999BEA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F4485-4517-4DF9-B74B-1A03A310E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DE6FD-70E5-470A-B2E0-FD57A2C85C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8F8D2-9CA9-4C9D-BB57-C0C07BE2F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1D7290-8DD5-4434-A635-0540954B8B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8DFCA1-DB1C-4255-9100-632CFC1FF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26442-3336-4A53-B141-C75B0CB7EA43}" type="datetimeFigureOut">
              <a:rPr lang="en-US" smtClean="0"/>
              <a:t>10/20/2021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BA1336-FEB0-416E-AB3E-5EA6738D7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B75EC5-119E-4D92-A618-B810DEAEB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A976-7414-4A08-AFBF-BC52350680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381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DD016-8667-4403-8B1D-0BE54CB4F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FA2B0C-3B90-490D-A28C-E4EBF63B6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26442-3336-4A53-B141-C75B0CB7EA43}" type="datetimeFigureOut">
              <a:rPr lang="en-US" smtClean="0"/>
              <a:t>10/20/2021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7078E1-3000-4DF3-9DE4-7681C4915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5F4DD8-EA16-4DE5-AE53-39CCA0440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A976-7414-4A08-AFBF-BC52350680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743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1EF03E-2BC0-4C7A-9AA7-1C2CB3CA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26442-3336-4A53-B141-C75B0CB7EA43}" type="datetimeFigureOut">
              <a:rPr lang="en-US" smtClean="0"/>
              <a:t>10/20/2021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AF6E7-BF8F-4884-9C32-946D32CE6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523C5D-A02D-4316-9B68-78B6C283B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A976-7414-4A08-AFBF-BC52350680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339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685A1-AEA8-445C-846E-B8A968B0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5CB86-EF8A-4F3E-BBBB-DA37D4A1F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BAA2ED-058B-49C6-805D-2282805ACB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1DF364-868F-4A33-B9EE-5C3B1DB96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26442-3336-4A53-B141-C75B0CB7EA43}" type="datetimeFigureOut">
              <a:rPr lang="en-US" smtClean="0"/>
              <a:t>10/20/2021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FA50A-8BCF-4683-BE61-24FDC5E6C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8DED4C-5D9D-4E25-A16B-E73EF828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A976-7414-4A08-AFBF-BC52350680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512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1FFF6-3B21-4B51-9751-DFDC6C1C3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B2A9E6-B18D-4D3F-9921-3C326D8589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30A589-764C-4C2F-BFE1-E62A493D1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A88C7-4016-4104-8BA6-4D6EFD532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26442-3336-4A53-B141-C75B0CB7EA43}" type="datetimeFigureOut">
              <a:rPr lang="en-US" smtClean="0"/>
              <a:t>10/20/2021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3C9989-E10F-4293-846D-ACA4B20A7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8FBF17-2827-4167-9F14-DAD4FBC91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A976-7414-4A08-AFBF-BC52350680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118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76EF1F-81BE-40EF-B4A5-628EF516E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DA1FAF-D8E6-4CAE-8DBB-AB65287E89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F48C4-27E9-4B17-8B39-658AB29949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26442-3336-4A53-B141-C75B0CB7EA43}" type="datetimeFigureOut">
              <a:rPr lang="en-US" smtClean="0"/>
              <a:t>10/20/2021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2477F-52CE-45E6-B79A-AB4F2CA9CD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DAF0A-F1F9-4186-956D-D55B3017EA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6A976-7414-4A08-AFBF-BC52350680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19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d6.org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4200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61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DBB3E-4F55-4B69-B700-ABB248EC4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5347" y="175062"/>
            <a:ext cx="11501305" cy="1545335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en-US" sz="5300" dirty="0"/>
              <a:t>JEFFERSON COUNTY </a:t>
            </a:r>
            <a:br>
              <a:rPr lang="en-US" sz="5300" dirty="0"/>
            </a:br>
            <a:r>
              <a:rPr lang="en-US" sz="5300" dirty="0"/>
              <a:t>DRAINAGE DISTRICT NO. 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CC3B60-E138-4E0A-A2E4-6CCC075D6823}"/>
              </a:ext>
            </a:extLst>
          </p:cNvPr>
          <p:cNvSpPr txBox="1"/>
          <p:nvPr/>
        </p:nvSpPr>
        <p:spPr>
          <a:xfrm>
            <a:off x="4323879" y="5759608"/>
            <a:ext cx="35442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+mj-lt"/>
                <a:cs typeface="Times New Roman" panose="02020603050405020304" pitchFamily="18" charset="0"/>
              </a:rPr>
              <a:t>PRESENTED BY: </a:t>
            </a:r>
          </a:p>
          <a:p>
            <a:pPr algn="ctr"/>
            <a:r>
              <a:rPr lang="en-US" sz="1800" b="1" dirty="0">
                <a:latin typeface="+mj-lt"/>
                <a:cs typeface="Times New Roman" panose="02020603050405020304" pitchFamily="18" charset="0"/>
              </a:rPr>
              <a:t>DR. JOSEPH G. MAJDALANI, PE, CFM</a:t>
            </a:r>
            <a:br>
              <a:rPr lang="en-US" sz="1800" dirty="0">
                <a:latin typeface="+mj-lt"/>
                <a:cs typeface="Times New Roman" panose="02020603050405020304" pitchFamily="18" charset="0"/>
              </a:rPr>
            </a:br>
            <a:r>
              <a:rPr lang="en-US" dirty="0">
                <a:latin typeface="+mj-lt"/>
                <a:cs typeface="Times New Roman" panose="02020603050405020304" pitchFamily="18" charset="0"/>
              </a:rPr>
              <a:t>GENERAL</a:t>
            </a:r>
            <a:r>
              <a:rPr lang="en-US" sz="1800" dirty="0">
                <a:latin typeface="+mj-lt"/>
                <a:cs typeface="Times New Roman" panose="02020603050405020304" pitchFamily="18" charset="0"/>
              </a:rPr>
              <a:t> MANAGER</a:t>
            </a:r>
            <a:endParaRPr lang="en-US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95F905-55FF-444E-9841-8FA2801F63A0}"/>
              </a:ext>
            </a:extLst>
          </p:cNvPr>
          <p:cNvSpPr txBox="1"/>
          <p:nvPr/>
        </p:nvSpPr>
        <p:spPr>
          <a:xfrm>
            <a:off x="492153" y="2044273"/>
            <a:ext cx="11207692" cy="136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cap="all" dirty="0">
                <a:effectLst/>
                <a:latin typeface="+mj-lt"/>
                <a:ea typeface="Calibri" panose="020F0502020204030204" pitchFamily="34" charset="0"/>
              </a:rPr>
              <a:t>Making Arks Obsolete</a:t>
            </a:r>
            <a:endParaRPr lang="en-US" sz="1100" b="1" cap="all" dirty="0">
              <a:effectLst/>
              <a:latin typeface="+mj-lt"/>
              <a:ea typeface="Calibri" panose="020F0502020204030204" pitchFamily="34" charset="0"/>
            </a:endParaRPr>
          </a:p>
          <a:p>
            <a:pPr algn="ctr"/>
            <a:r>
              <a:rPr lang="en-US" sz="1100" dirty="0">
                <a:latin typeface="+mj-lt"/>
              </a:rPr>
              <a:t> </a:t>
            </a:r>
          </a:p>
          <a:p>
            <a:pPr algn="ctr"/>
            <a:r>
              <a:rPr lang="en-US" dirty="0">
                <a:latin typeface="+mj-lt"/>
              </a:rPr>
              <a:t>October 20, 2021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F9C60DA-5FE5-48F3-B4EA-169593B9A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293" y="4170041"/>
            <a:ext cx="1447412" cy="14474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0C1142-9933-422D-9B79-5C34B189146C}"/>
              </a:ext>
            </a:extLst>
          </p:cNvPr>
          <p:cNvSpPr txBox="1"/>
          <p:nvPr/>
        </p:nvSpPr>
        <p:spPr>
          <a:xfrm>
            <a:off x="492153" y="3429000"/>
            <a:ext cx="112076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+mj-lt"/>
              </a:rPr>
              <a:t>ROTARY CLUB OF BEAUMONT</a:t>
            </a:r>
          </a:p>
        </p:txBody>
      </p:sp>
    </p:spTree>
    <p:extLst>
      <p:ext uri="{BB962C8B-B14F-4D97-AF65-F5344CB8AC3E}">
        <p14:creationId xmlns:p14="http://schemas.microsoft.com/office/powerpoint/2010/main" val="3815270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4200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61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DBB3E-4F55-4B69-B700-ABB248EC4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7333" y="100373"/>
            <a:ext cx="9144000" cy="115032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/>
              <a:t>MOWING SCHEDULE</a:t>
            </a:r>
            <a:br>
              <a:rPr lang="en-US" dirty="0"/>
            </a:br>
            <a:r>
              <a:rPr lang="en-US" sz="2400" dirty="0"/>
              <a:t>STARTS 1</a:t>
            </a:r>
            <a:r>
              <a:rPr lang="en-US" sz="2400" baseline="30000" dirty="0"/>
              <a:t>ST</a:t>
            </a:r>
            <a:r>
              <a:rPr lang="en-US" sz="2400" dirty="0"/>
              <a:t> WEEK OF APRIL AND ENDS MID-DECEMBER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0EF49B-E096-41A3-976E-3A94E97D65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0938" y="1545136"/>
            <a:ext cx="9144000" cy="4754064"/>
          </a:xfrm>
        </p:spPr>
        <p:txBody>
          <a:bodyPr>
            <a:noAutofit/>
          </a:bodyPr>
          <a:lstStyle/>
          <a:p>
            <a:pPr algn="l"/>
            <a:r>
              <a:rPr lang="en-US" sz="2000" b="1" dirty="0">
                <a:latin typeface="+mj-lt"/>
              </a:rPr>
              <a:t>OUR COMMITMENT:</a:t>
            </a:r>
          </a:p>
          <a:p>
            <a:pPr algn="l"/>
            <a:r>
              <a:rPr lang="en-US" sz="2000" dirty="0">
                <a:latin typeface="+mj-lt"/>
              </a:rPr>
              <a:t>		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URBAN AREAS</a:t>
            </a:r>
          </a:p>
          <a:p>
            <a:pPr algn="l"/>
            <a:r>
              <a:rPr lang="en-US" sz="2000" dirty="0">
                <a:latin typeface="+mj-lt"/>
              </a:rPr>
              <a:t>			</a:t>
            </a:r>
            <a:r>
              <a:rPr lang="en-US" sz="1800" dirty="0">
                <a:latin typeface="+mj-lt"/>
              </a:rPr>
              <a:t>2 CUTS PER YEAR  </a:t>
            </a:r>
            <a:r>
              <a:rPr lang="en-US" sz="2000" dirty="0">
                <a:latin typeface="+mj-lt"/>
              </a:rPr>
              <a:t>	</a:t>
            </a:r>
          </a:p>
          <a:p>
            <a:pPr algn="l"/>
            <a:r>
              <a:rPr lang="en-US" sz="2000" dirty="0">
                <a:latin typeface="+mj-lt"/>
              </a:rPr>
              <a:t>		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RURAL AREAS</a:t>
            </a:r>
          </a:p>
          <a:p>
            <a:pPr algn="l"/>
            <a:r>
              <a:rPr lang="en-US" sz="2000" dirty="0">
                <a:latin typeface="+mj-lt"/>
              </a:rPr>
              <a:t>			</a:t>
            </a:r>
            <a:r>
              <a:rPr lang="en-US" sz="1800" dirty="0">
                <a:latin typeface="+mj-lt"/>
              </a:rPr>
              <a:t>2 CUTS PER YEAR (DITCH TOPS) 	</a:t>
            </a:r>
          </a:p>
          <a:p>
            <a:pPr algn="l"/>
            <a:r>
              <a:rPr lang="en-US" sz="1800" dirty="0">
                <a:latin typeface="+mj-lt"/>
              </a:rPr>
              <a:t>			1 CUT PER YEAR (DITCH BOTTOM)</a:t>
            </a:r>
            <a:endParaRPr lang="en-US" sz="1800" b="1" dirty="0">
              <a:latin typeface="+mj-lt"/>
            </a:endParaRPr>
          </a:p>
          <a:p>
            <a:pPr algn="l"/>
            <a:r>
              <a:rPr lang="en-US" sz="2000" b="1" dirty="0">
                <a:latin typeface="+mj-lt"/>
              </a:rPr>
              <a:t>TODAY:</a:t>
            </a:r>
          </a:p>
          <a:p>
            <a:pPr algn="l"/>
            <a:r>
              <a:rPr lang="en-US" sz="1800" dirty="0">
                <a:latin typeface="+mj-lt"/>
              </a:rPr>
              <a:t>		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URBAN AREAS</a:t>
            </a:r>
          </a:p>
          <a:p>
            <a:pPr algn="l"/>
            <a:r>
              <a:rPr lang="en-US" sz="1800" dirty="0">
                <a:latin typeface="+mj-lt"/>
              </a:rPr>
              <a:t>			4</a:t>
            </a:r>
            <a:r>
              <a:rPr lang="en-US" sz="1800" baseline="30000" dirty="0">
                <a:latin typeface="+mj-lt"/>
              </a:rPr>
              <a:t>TH</a:t>
            </a:r>
            <a:r>
              <a:rPr lang="en-US" sz="1800" dirty="0">
                <a:latin typeface="+mj-lt"/>
              </a:rPr>
              <a:t> CUT FOR THIS YEAR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  <a:p>
            <a:pPr algn="l"/>
            <a:r>
              <a:rPr lang="en-US" sz="1800" dirty="0">
                <a:latin typeface="+mj-lt"/>
              </a:rPr>
              <a:t>		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RURAL AREAS</a:t>
            </a:r>
          </a:p>
          <a:p>
            <a:pPr algn="l"/>
            <a:r>
              <a:rPr lang="en-US" sz="1800" dirty="0">
                <a:solidFill>
                  <a:srgbClr val="FF0000"/>
                </a:solidFill>
                <a:latin typeface="+mj-lt"/>
              </a:rPr>
              <a:t>			</a:t>
            </a:r>
            <a:r>
              <a:rPr lang="en-US" sz="1800" dirty="0">
                <a:latin typeface="+mj-lt"/>
              </a:rPr>
              <a:t>3</a:t>
            </a:r>
            <a:r>
              <a:rPr lang="en-US" sz="1800" baseline="30000" dirty="0">
                <a:latin typeface="+mj-lt"/>
              </a:rPr>
              <a:t>RD</a:t>
            </a:r>
            <a:r>
              <a:rPr lang="en-US" sz="1800" dirty="0">
                <a:latin typeface="+mj-lt"/>
              </a:rPr>
              <a:t> CUT FOR THIS YEAR (DITCH TOPS)</a:t>
            </a:r>
          </a:p>
          <a:p>
            <a:pPr algn="l"/>
            <a:r>
              <a:rPr lang="en-US" sz="1800" dirty="0">
                <a:latin typeface="+mj-lt"/>
              </a:rPr>
              <a:t>		 	1</a:t>
            </a:r>
            <a:r>
              <a:rPr lang="en-US" sz="1800" baseline="30000" dirty="0">
                <a:latin typeface="+mj-lt"/>
              </a:rPr>
              <a:t>ST</a:t>
            </a:r>
            <a:r>
              <a:rPr lang="en-US" sz="1800" dirty="0">
                <a:latin typeface="+mj-lt"/>
              </a:rPr>
              <a:t> CUT FOR THIS YEAR (DITCH BOTTOM)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54562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4200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61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DBB3E-4F55-4B69-B700-ABB248EC4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263" y="1623468"/>
            <a:ext cx="5250281" cy="626432"/>
          </a:xfrm>
        </p:spPr>
        <p:txBody>
          <a:bodyPr>
            <a:noAutofit/>
          </a:bodyPr>
          <a:lstStyle/>
          <a:p>
            <a:pPr algn="l"/>
            <a:r>
              <a:rPr lang="en-US" sz="2800" b="1" dirty="0"/>
              <a:t>ASSETS DEDICATED FOR</a:t>
            </a:r>
            <a:br>
              <a:rPr lang="en-US" sz="2800" b="1" dirty="0"/>
            </a:br>
            <a:r>
              <a:rPr lang="en-US" sz="2800" b="1" dirty="0"/>
              <a:t>HERBICIDE APPLICATION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0EF49B-E096-41A3-976E-3A94E97D65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1263" y="2406399"/>
            <a:ext cx="9144000" cy="855596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latin typeface="+mj-lt"/>
              </a:rPr>
              <a:t>•  TWO LICENSED HERBICIDE APPLICATOR CREWS</a:t>
            </a:r>
          </a:p>
          <a:p>
            <a:pPr algn="l"/>
            <a:r>
              <a:rPr lang="en-US" sz="2000" dirty="0">
                <a:latin typeface="+mj-lt"/>
              </a:rPr>
              <a:t>	 •  TWO </a:t>
            </a:r>
            <a:r>
              <a:rPr lang="en-US" sz="2000" b="1" dirty="0">
                <a:latin typeface="+mj-lt"/>
              </a:rPr>
              <a:t>2-MAN CREWS</a:t>
            </a:r>
          </a:p>
          <a:p>
            <a:pPr algn="l"/>
            <a:endParaRPr lang="en-US" sz="2000" b="1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A1A37-A093-449D-AC16-A5F2675E0DC1}"/>
              </a:ext>
            </a:extLst>
          </p:cNvPr>
          <p:cNvSpPr txBox="1"/>
          <p:nvPr/>
        </p:nvSpPr>
        <p:spPr>
          <a:xfrm>
            <a:off x="491263" y="3418494"/>
            <a:ext cx="60946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dirty="0">
                <a:latin typeface="+mj-lt"/>
              </a:rPr>
              <a:t>•  MARSH MASTER® EQUIPPED WITH SPRAY RIG</a:t>
            </a:r>
            <a:endParaRPr lang="en-US" sz="2000" b="1" dirty="0"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6D3F3AC-0A9D-42F1-BB22-7D94FD297E2E}"/>
              </a:ext>
            </a:extLst>
          </p:cNvPr>
          <p:cNvSpPr txBox="1">
            <a:spLocks/>
          </p:cNvSpPr>
          <p:nvPr/>
        </p:nvSpPr>
        <p:spPr>
          <a:xfrm>
            <a:off x="-146515" y="113099"/>
            <a:ext cx="7331765" cy="5847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/>
              <a:t>GROUND HERBICIDE APPLICATION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327AC-03DA-46D4-B491-AAA5B9D02E8A}"/>
              </a:ext>
            </a:extLst>
          </p:cNvPr>
          <p:cNvSpPr txBox="1"/>
          <p:nvPr/>
        </p:nvSpPr>
        <p:spPr>
          <a:xfrm>
            <a:off x="0" y="560506"/>
            <a:ext cx="70803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STARTS 1</a:t>
            </a:r>
            <a:r>
              <a:rPr lang="en-US" sz="2000" baseline="30000" dirty="0">
                <a:latin typeface="+mj-lt"/>
              </a:rPr>
              <a:t>ST</a:t>
            </a:r>
            <a:r>
              <a:rPr lang="en-US" sz="2000" dirty="0">
                <a:latin typeface="+mj-lt"/>
              </a:rPr>
              <a:t> WEEK OF APRIL AND ENDS NOVEMBER/FIRST FROST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38F741-0C00-4AB6-944E-523B74C53C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" t="5911" r="2935" b="14157"/>
          <a:stretch/>
        </p:blipFill>
        <p:spPr>
          <a:xfrm>
            <a:off x="7071919" y="-1"/>
            <a:ext cx="5120081" cy="685443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6D16EF0-A514-4165-9743-C7506BDDB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7129"/>
            <a:ext cx="4443663" cy="295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941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4200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61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90EF49B-E096-41A3-976E-3A94E97D65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5925" y="1491098"/>
            <a:ext cx="5800075" cy="1720048"/>
          </a:xfrm>
        </p:spPr>
        <p:txBody>
          <a:bodyPr>
            <a:normAutofit fontScale="92500" lnSpcReduction="20000"/>
          </a:bodyPr>
          <a:lstStyle/>
          <a:p>
            <a:pPr algn="l">
              <a:lnSpc>
                <a:spcPct val="110000"/>
              </a:lnSpc>
            </a:pPr>
            <a:r>
              <a:rPr lang="en-US" sz="2000" dirty="0">
                <a:latin typeface="+mj-lt"/>
              </a:rPr>
              <a:t>•  WE UTILIZE CONTRACTOR/HELICOPTER SPRAYING FOR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2000" dirty="0">
                <a:latin typeface="+mj-lt"/>
              </a:rPr>
              <a:t>    REMOTE AREAS</a:t>
            </a:r>
          </a:p>
          <a:p>
            <a:pPr algn="l">
              <a:lnSpc>
                <a:spcPct val="110000"/>
              </a:lnSpc>
            </a:pPr>
            <a:r>
              <a:rPr lang="en-US" sz="2000" dirty="0">
                <a:latin typeface="+mj-lt"/>
              </a:rPr>
              <a:t>	•  ONCE PER YEAR</a:t>
            </a:r>
          </a:p>
          <a:p>
            <a:pPr algn="l">
              <a:lnSpc>
                <a:spcPct val="110000"/>
              </a:lnSpc>
            </a:pPr>
            <a:r>
              <a:rPr lang="en-US" sz="2000" b="1" dirty="0">
                <a:latin typeface="+mj-lt"/>
              </a:rPr>
              <a:t>	</a:t>
            </a:r>
            <a:r>
              <a:rPr lang="en-US" sz="2000" dirty="0">
                <a:latin typeface="+mj-lt"/>
              </a:rPr>
              <a:t>•  SOMETIMES TWICE PER YEAR BASED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2000" dirty="0">
                <a:latin typeface="+mj-lt"/>
              </a:rPr>
              <a:t>                     ON VEGETATION GROWTH</a:t>
            </a:r>
            <a:endParaRPr lang="en-US" sz="2000" b="1" dirty="0">
              <a:latin typeface="+mj-lt"/>
            </a:endParaRPr>
          </a:p>
          <a:p>
            <a:pPr algn="l"/>
            <a:endParaRPr lang="en-US" sz="2000" b="1" dirty="0">
              <a:latin typeface="+mj-lt"/>
            </a:endParaRPr>
          </a:p>
          <a:p>
            <a:pPr algn="l"/>
            <a:endParaRPr lang="en-US" sz="2000" dirty="0">
              <a:latin typeface="+mj-lt"/>
            </a:endParaRPr>
          </a:p>
          <a:p>
            <a:pPr algn="l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EDDF579-25F8-4865-A84A-70948C17E81B}"/>
              </a:ext>
            </a:extLst>
          </p:cNvPr>
          <p:cNvSpPr txBox="1">
            <a:spLocks/>
          </p:cNvSpPr>
          <p:nvPr/>
        </p:nvSpPr>
        <p:spPr>
          <a:xfrm>
            <a:off x="-146515" y="146141"/>
            <a:ext cx="7331765" cy="5847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/>
              <a:t>AERIAL HERBICIDE APPLICATION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CE1282-A58C-4503-8077-FFEDC39E999F}"/>
              </a:ext>
            </a:extLst>
          </p:cNvPr>
          <p:cNvSpPr txBox="1"/>
          <p:nvPr/>
        </p:nvSpPr>
        <p:spPr>
          <a:xfrm>
            <a:off x="104943" y="625604"/>
            <a:ext cx="70803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STARTS 1</a:t>
            </a:r>
            <a:r>
              <a:rPr lang="en-US" sz="2000" baseline="30000" dirty="0">
                <a:latin typeface="+mj-lt"/>
              </a:rPr>
              <a:t>ST</a:t>
            </a:r>
            <a:r>
              <a:rPr lang="en-US" sz="2000" dirty="0">
                <a:latin typeface="+mj-lt"/>
              </a:rPr>
              <a:t> WEEK OF APRIL AND ENDS NOVEMBER/FIRST FROST</a:t>
            </a:r>
          </a:p>
          <a:p>
            <a:pPr algn="ctr"/>
            <a:r>
              <a:rPr lang="en-US" sz="1600" i="1" dirty="0">
                <a:latin typeface="+mj-lt"/>
              </a:rPr>
              <a:t>TO TARGET AQUATIC AND LAND VEGETATION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313BC57-9360-4496-9C75-A08F8C8713E0}"/>
              </a:ext>
            </a:extLst>
          </p:cNvPr>
          <p:cNvSpPr txBox="1">
            <a:spLocks/>
          </p:cNvSpPr>
          <p:nvPr/>
        </p:nvSpPr>
        <p:spPr>
          <a:xfrm>
            <a:off x="0" y="3429000"/>
            <a:ext cx="3416968" cy="30556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>
                <a:latin typeface="+mj-lt"/>
              </a:rPr>
              <a:t>     SPRAYING AREAS:</a:t>
            </a:r>
            <a:r>
              <a:rPr lang="en-US" sz="1800" dirty="0">
                <a:latin typeface="+mj-lt"/>
              </a:rPr>
              <a:t>	</a:t>
            </a:r>
          </a:p>
          <a:p>
            <a:pPr algn="l"/>
            <a:r>
              <a:rPr lang="en-US" sz="1800" dirty="0">
                <a:latin typeface="+mj-lt"/>
              </a:rPr>
              <a:t>	</a:t>
            </a:r>
            <a:r>
              <a:rPr lang="en-US" sz="1200" dirty="0">
                <a:latin typeface="+mj-lt"/>
              </a:rPr>
              <a:t> </a:t>
            </a:r>
            <a:r>
              <a:rPr lang="en-US" sz="1800" dirty="0">
                <a:latin typeface="+mj-lt"/>
              </a:rPr>
              <a:t>• WHITE’S</a:t>
            </a:r>
          </a:p>
          <a:p>
            <a:pPr algn="l"/>
            <a:r>
              <a:rPr lang="en-US" sz="1800" dirty="0">
                <a:latin typeface="+mj-lt"/>
              </a:rPr>
              <a:t>	 • LABELLE</a:t>
            </a:r>
          </a:p>
          <a:p>
            <a:pPr algn="l"/>
            <a:r>
              <a:rPr lang="en-US" sz="1800" dirty="0">
                <a:latin typeface="+mj-lt"/>
              </a:rPr>
              <a:t>	 • EAST TAYLOR’S</a:t>
            </a:r>
          </a:p>
          <a:p>
            <a:pPr algn="l"/>
            <a:r>
              <a:rPr lang="en-US" sz="1800" dirty="0">
                <a:latin typeface="+mj-lt"/>
              </a:rPr>
              <a:t>	 • UPPER HILLEBRANDT</a:t>
            </a:r>
          </a:p>
          <a:p>
            <a:pPr algn="l"/>
            <a:r>
              <a:rPr lang="en-US" sz="1800" dirty="0">
                <a:latin typeface="+mj-lt"/>
              </a:rPr>
              <a:t>	 • FANNETT</a:t>
            </a:r>
          </a:p>
          <a:p>
            <a:pPr algn="l"/>
            <a:r>
              <a:rPr lang="en-US" sz="1800" dirty="0">
                <a:latin typeface="+mj-lt"/>
              </a:rPr>
              <a:t>	 • CHINA MARSH</a:t>
            </a:r>
          </a:p>
          <a:p>
            <a:pPr algn="l"/>
            <a:r>
              <a:rPr lang="en-US" sz="1800" dirty="0">
                <a:latin typeface="+mj-lt"/>
              </a:rPr>
              <a:t>	 • BEAUMONT</a:t>
            </a:r>
            <a:r>
              <a:rPr lang="en-US" sz="2000" dirty="0">
                <a:latin typeface="+mj-lt"/>
              </a:rPr>
              <a:t>	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DB00A5-13F8-446C-9A8E-FDFFE9ABA9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" t="6591" r="3021" b="11943"/>
          <a:stretch/>
        </p:blipFill>
        <p:spPr>
          <a:xfrm>
            <a:off x="7273255" y="-4898"/>
            <a:ext cx="4918745" cy="6868252"/>
          </a:xfrm>
          <a:prstGeom prst="rect">
            <a:avLst/>
          </a:prstGeom>
        </p:spPr>
      </p:pic>
      <p:pic>
        <p:nvPicPr>
          <p:cNvPr id="5" name="Picture 4" descr="A picture containing grass, outdoor, field, nature&#10;&#10;Description automatically generated">
            <a:extLst>
              <a:ext uri="{FF2B5EF4-FFF2-40B4-BE49-F238E27FC236}">
                <a16:creationId xmlns:a16="http://schemas.microsoft.com/office/drawing/2014/main" id="{74BF743F-7557-40A6-9A34-3B72C3F177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0" r="20479"/>
          <a:stretch/>
        </p:blipFill>
        <p:spPr>
          <a:xfrm>
            <a:off x="4162926" y="3188027"/>
            <a:ext cx="3110329" cy="366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90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4200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61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DBB3E-4F55-4B69-B700-ABB248EC4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660" y="80211"/>
            <a:ext cx="9144000" cy="773549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latin typeface="+mj-lt"/>
              </a:rPr>
              <a:t>MEASURES TAKEN PRIOR TO STORM EVENTS</a:t>
            </a:r>
            <a:endParaRPr lang="en-US" sz="3200" b="1" dirty="0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6A2F0D78-8977-48EF-959B-1CE2DB2AF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471" y="0"/>
            <a:ext cx="4437529" cy="68580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308C81C6-CDCB-498D-BC55-D6139C6A9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828" y="1027640"/>
            <a:ext cx="6304267" cy="2585845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latin typeface="+mj-lt"/>
              </a:rPr>
              <a:t>•  ENSURE ALL CROSSINGS ARE FREE OF DEBRIS *</a:t>
            </a:r>
          </a:p>
          <a:p>
            <a:pPr algn="l">
              <a:spcBef>
                <a:spcPts val="0"/>
              </a:spcBef>
            </a:pPr>
            <a:endParaRPr lang="en-US" sz="1800" dirty="0">
              <a:latin typeface="+mj-lt"/>
            </a:endParaRPr>
          </a:p>
          <a:p>
            <a:pPr algn="l"/>
            <a:r>
              <a:rPr lang="en-US" sz="1800" dirty="0">
                <a:latin typeface="+mj-lt"/>
              </a:rPr>
              <a:t>•  VERIFY ALL WATER CONTROL STRUCTURES ARE IN GOOD</a:t>
            </a:r>
          </a:p>
          <a:p>
            <a:pPr algn="l">
              <a:spcBef>
                <a:spcPts val="0"/>
              </a:spcBef>
            </a:pPr>
            <a:r>
              <a:rPr lang="en-US" sz="1800" dirty="0">
                <a:latin typeface="+mj-lt"/>
              </a:rPr>
              <a:t>    WORKING CONDITION</a:t>
            </a:r>
          </a:p>
          <a:p>
            <a:pPr algn="l">
              <a:spcBef>
                <a:spcPts val="0"/>
              </a:spcBef>
            </a:pPr>
            <a:endParaRPr lang="en-US" sz="1800" dirty="0">
              <a:latin typeface="+mj-lt"/>
            </a:endParaRPr>
          </a:p>
          <a:p>
            <a:pPr algn="l"/>
            <a:r>
              <a:rPr lang="en-US" sz="1800" dirty="0">
                <a:latin typeface="+mj-lt"/>
              </a:rPr>
              <a:t>•  MOBILIZE/STAGE EQUIPMENT IN STRATEGIC AREAS</a:t>
            </a:r>
          </a:p>
          <a:p>
            <a:pPr algn="l">
              <a:spcBef>
                <a:spcPts val="0"/>
              </a:spcBef>
            </a:pPr>
            <a:r>
              <a:rPr lang="en-US" sz="1800" dirty="0">
                <a:latin typeface="+mj-lt"/>
              </a:rPr>
              <a:t>    THROUGHOUT DD6 SERVICE AREA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3B83C4-8C93-4073-81F0-E62B95C02542}"/>
              </a:ext>
            </a:extLst>
          </p:cNvPr>
          <p:cNvSpPr txBox="1"/>
          <p:nvPr/>
        </p:nvSpPr>
        <p:spPr>
          <a:xfrm>
            <a:off x="1389530" y="349860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latin typeface="+mj-lt"/>
              </a:rPr>
              <a:t>*</a:t>
            </a:r>
            <a:r>
              <a:rPr lang="en-US" sz="1400" i="1" dirty="0">
                <a:latin typeface="+mj-lt"/>
              </a:rPr>
              <a:t>STAFF INSPECTS CHANNELS FOR DEBRIS YEAR-ROUND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79495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4200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61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DBB3E-4F55-4B69-B700-ABB248EC4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7597" y="219876"/>
            <a:ext cx="9144000" cy="630936"/>
          </a:xfrm>
        </p:spPr>
        <p:txBody>
          <a:bodyPr>
            <a:noAutofit/>
          </a:bodyPr>
          <a:lstStyle/>
          <a:p>
            <a:pPr algn="l"/>
            <a:r>
              <a:rPr lang="en-US" sz="4000" b="1" dirty="0"/>
              <a:t>DREDGING OPERATIONS/ASSETS 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2ED1BF0-C1C0-4AC8-8741-303EFE5DC3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1777" y="1424973"/>
            <a:ext cx="11076759" cy="1655747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000" dirty="0">
                <a:latin typeface="+mj-lt"/>
              </a:rPr>
              <a:t>•  </a:t>
            </a:r>
            <a:r>
              <a:rPr lang="en-US" sz="2000" b="1" i="1" dirty="0">
                <a:latin typeface="+mj-lt"/>
              </a:rPr>
              <a:t>SMALL DRAGLINE: </a:t>
            </a:r>
            <a:r>
              <a:rPr lang="en-US" sz="2000" dirty="0">
                <a:latin typeface="+mj-lt"/>
              </a:rPr>
              <a:t>60-FOOT BOOM LENGTH RANGE</a:t>
            </a:r>
          </a:p>
          <a:p>
            <a:pPr algn="l"/>
            <a:r>
              <a:rPr lang="en-US" sz="2000" dirty="0">
                <a:latin typeface="+mj-lt"/>
              </a:rPr>
              <a:t>	 •  YEAR-ROUND</a:t>
            </a:r>
          </a:p>
          <a:p>
            <a:pPr algn="l">
              <a:spcBef>
                <a:spcPts val="0"/>
              </a:spcBef>
            </a:pPr>
            <a:endParaRPr lang="en-US" sz="2000" dirty="0">
              <a:latin typeface="+mj-lt"/>
            </a:endParaRPr>
          </a:p>
          <a:p>
            <a:pPr algn="l"/>
            <a:r>
              <a:rPr lang="en-US" sz="2000" dirty="0">
                <a:latin typeface="+mj-lt"/>
              </a:rPr>
              <a:t>•  </a:t>
            </a:r>
            <a:r>
              <a:rPr lang="en-US" sz="2000" b="1" i="1" dirty="0">
                <a:latin typeface="+mj-lt"/>
              </a:rPr>
              <a:t>LINK-BELT 108: </a:t>
            </a:r>
            <a:r>
              <a:rPr lang="en-US" sz="2000" dirty="0">
                <a:latin typeface="+mj-lt"/>
              </a:rPr>
              <a:t>80-FOOT BOOM LENGTH RANGE </a:t>
            </a:r>
          </a:p>
          <a:p>
            <a:pPr algn="l"/>
            <a:r>
              <a:rPr lang="en-US" sz="1600" dirty="0">
                <a:latin typeface="+mj-lt"/>
              </a:rPr>
              <a:t>     </a:t>
            </a:r>
            <a:r>
              <a:rPr lang="en-US" sz="1600" i="1" dirty="0">
                <a:latin typeface="+mj-lt"/>
              </a:rPr>
              <a:t>UTILIZED FOR PROJECTS AND MAINTENANCE ON AN AS NEEDED BASIS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DEEE61-EB02-4888-BDEF-145ED18FA0C6}"/>
              </a:ext>
            </a:extLst>
          </p:cNvPr>
          <p:cNvSpPr txBox="1"/>
          <p:nvPr/>
        </p:nvSpPr>
        <p:spPr>
          <a:xfrm>
            <a:off x="687153" y="901753"/>
            <a:ext cx="60946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+mj-lt"/>
              </a:rPr>
              <a:t>•  DD6 </a:t>
            </a:r>
            <a:endParaRPr lang="en-US" sz="2800" b="1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27DD73D-16F8-49BE-997E-CA3B80F50F64}"/>
              </a:ext>
            </a:extLst>
          </p:cNvPr>
          <p:cNvSpPr txBox="1">
            <a:spLocks/>
          </p:cNvSpPr>
          <p:nvPr/>
        </p:nvSpPr>
        <p:spPr>
          <a:xfrm>
            <a:off x="1011776" y="4038891"/>
            <a:ext cx="8573381" cy="139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latin typeface="+mj-lt"/>
              </a:rPr>
              <a:t>•  2 </a:t>
            </a:r>
            <a:r>
              <a:rPr lang="en-US" sz="2000" b="1" i="1" dirty="0">
                <a:latin typeface="+mj-lt"/>
              </a:rPr>
              <a:t>LINK BELT 108s: </a:t>
            </a:r>
            <a:r>
              <a:rPr lang="en-US" sz="2000" dirty="0">
                <a:latin typeface="+mj-lt"/>
              </a:rPr>
              <a:t>80-FOOT BOOM LENGTH RANGE</a:t>
            </a:r>
          </a:p>
          <a:p>
            <a:pPr algn="l"/>
            <a:r>
              <a:rPr lang="en-US" sz="2000" dirty="0">
                <a:latin typeface="+mj-lt"/>
              </a:rPr>
              <a:t>	•  YEAR-ROUND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6EACE2-60DF-4CF3-A329-8FE7251652A3}"/>
              </a:ext>
            </a:extLst>
          </p:cNvPr>
          <p:cNvSpPr txBox="1"/>
          <p:nvPr/>
        </p:nvSpPr>
        <p:spPr>
          <a:xfrm>
            <a:off x="687153" y="3515671"/>
            <a:ext cx="60946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+mj-lt"/>
              </a:rPr>
              <a:t>•  CONTRACTOR </a:t>
            </a:r>
            <a:endParaRPr lang="en-US" sz="2800" b="1" dirty="0"/>
          </a:p>
        </p:txBody>
      </p:sp>
      <p:pic>
        <p:nvPicPr>
          <p:cNvPr id="12" name="Picture 11" descr="A high angle view of a construction site&#10;&#10;Description automatically generated with low confidence">
            <a:extLst>
              <a:ext uri="{FF2B5EF4-FFF2-40B4-BE49-F238E27FC236}">
                <a16:creationId xmlns:a16="http://schemas.microsoft.com/office/drawing/2014/main" id="{15712A5A-1597-4C3F-87B4-FADDCF5C5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263" y="3118202"/>
            <a:ext cx="5614736" cy="3739797"/>
          </a:xfrm>
          <a:prstGeom prst="rect">
            <a:avLst/>
          </a:prstGeom>
        </p:spPr>
      </p:pic>
      <p:pic>
        <p:nvPicPr>
          <p:cNvPr id="14" name="Picture 13" descr="A picture containing outdoor, grass, sky, ground&#10;&#10;Description automatically generated">
            <a:extLst>
              <a:ext uri="{FF2B5EF4-FFF2-40B4-BE49-F238E27FC236}">
                <a16:creationId xmlns:a16="http://schemas.microsoft.com/office/drawing/2014/main" id="{7C7CFD48-F39E-4B7E-AEE9-2D4C788D2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487" y="-1"/>
            <a:ext cx="3127513" cy="234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55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4200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61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DBB3E-4F55-4B69-B700-ABB248EC4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228" y="195998"/>
            <a:ext cx="4680816" cy="102651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/>
              <a:t>NEW ASSETS</a:t>
            </a:r>
            <a:br>
              <a:rPr lang="en-US" dirty="0"/>
            </a:br>
            <a:r>
              <a:rPr lang="en-US" sz="2400" dirty="0"/>
              <a:t>MARSH MASTER®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0EF49B-E096-41A3-976E-3A94E97D65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5438" y="2155621"/>
            <a:ext cx="4103108" cy="3740354"/>
          </a:xfrm>
        </p:spPr>
        <p:txBody>
          <a:bodyPr>
            <a:normAutofit/>
          </a:bodyPr>
          <a:lstStyle/>
          <a:p>
            <a:pPr algn="l"/>
            <a:r>
              <a:rPr lang="en-US" sz="1600" dirty="0">
                <a:latin typeface="+mj-lt"/>
              </a:rPr>
              <a:t>●</a:t>
            </a:r>
            <a:r>
              <a:rPr lang="en-US" sz="2000" dirty="0">
                <a:latin typeface="+mj-lt"/>
              </a:rPr>
              <a:t>  LIMITED/NARROW ROW</a:t>
            </a:r>
          </a:p>
          <a:p>
            <a:pPr algn="l">
              <a:spcBef>
                <a:spcPts val="0"/>
              </a:spcBef>
            </a:pPr>
            <a:endParaRPr lang="en-US" sz="2000" dirty="0">
              <a:latin typeface="+mj-lt"/>
            </a:endParaRPr>
          </a:p>
          <a:p>
            <a:pPr algn="l"/>
            <a:r>
              <a:rPr lang="en-US" sz="1600" dirty="0">
                <a:latin typeface="+mj-lt"/>
              </a:rPr>
              <a:t>●</a:t>
            </a:r>
            <a:r>
              <a:rPr lang="en-US" sz="2000" dirty="0">
                <a:latin typeface="+mj-lt"/>
              </a:rPr>
              <a:t>  WET AREAS</a:t>
            </a:r>
          </a:p>
          <a:p>
            <a:pPr algn="l">
              <a:spcBef>
                <a:spcPts val="0"/>
              </a:spcBef>
            </a:pPr>
            <a:endParaRPr lang="en-US" sz="2000" dirty="0">
              <a:latin typeface="+mj-lt"/>
            </a:endParaRPr>
          </a:p>
          <a:p>
            <a:pPr algn="l"/>
            <a:r>
              <a:rPr lang="en-US" sz="1600" dirty="0">
                <a:latin typeface="+mj-lt"/>
              </a:rPr>
              <a:t>●</a:t>
            </a:r>
            <a:r>
              <a:rPr lang="en-US" sz="2000" dirty="0">
                <a:latin typeface="+mj-lt"/>
              </a:rPr>
              <a:t>  BOTTOM OF DETENTION BASINS</a:t>
            </a:r>
          </a:p>
          <a:p>
            <a:pPr algn="l">
              <a:spcBef>
                <a:spcPts val="0"/>
              </a:spcBef>
            </a:pPr>
            <a:endParaRPr lang="en-US" sz="2000" dirty="0">
              <a:latin typeface="+mj-lt"/>
            </a:endParaRPr>
          </a:p>
          <a:p>
            <a:pPr algn="l"/>
            <a:r>
              <a:rPr lang="en-US" sz="1600" dirty="0">
                <a:latin typeface="+mj-lt"/>
              </a:rPr>
              <a:t>●</a:t>
            </a:r>
            <a:r>
              <a:rPr lang="en-US" sz="2000" dirty="0">
                <a:latin typeface="+mj-lt"/>
              </a:rPr>
              <a:t>  DITCH BOTTOMS</a:t>
            </a:r>
          </a:p>
          <a:p>
            <a:pPr algn="l"/>
            <a:endParaRPr lang="en-US" sz="1600" dirty="0">
              <a:latin typeface="+mj-lt"/>
            </a:endParaRPr>
          </a:p>
          <a:p>
            <a:pPr algn="l"/>
            <a:r>
              <a:rPr lang="en-US" sz="1600" i="1" dirty="0">
                <a:solidFill>
                  <a:srgbClr val="FF0000"/>
                </a:solidFill>
                <a:latin typeface="+mj-lt"/>
              </a:rPr>
              <a:t>●</a:t>
            </a:r>
            <a:r>
              <a:rPr lang="en-US" sz="2000" i="1" dirty="0">
                <a:solidFill>
                  <a:srgbClr val="FF0000"/>
                </a:solidFill>
                <a:latin typeface="+mj-lt"/>
              </a:rPr>
              <a:t>  ONE MARSH MASTER</a:t>
            </a:r>
            <a:r>
              <a:rPr lang="en-US" sz="2000" i="1" dirty="0">
                <a:solidFill>
                  <a:srgbClr val="FF0000"/>
                </a:solidFill>
              </a:rPr>
              <a:t>® </a:t>
            </a:r>
            <a:r>
              <a:rPr lang="en-US" sz="2000" i="1" dirty="0">
                <a:solidFill>
                  <a:srgbClr val="FF0000"/>
                </a:solidFill>
                <a:latin typeface="+mj-lt"/>
              </a:rPr>
              <a:t>IN SERVICE</a:t>
            </a:r>
          </a:p>
          <a:p>
            <a:pPr algn="l"/>
            <a:r>
              <a:rPr lang="en-US" sz="1600" i="1" dirty="0">
                <a:solidFill>
                  <a:srgbClr val="FF0000"/>
                </a:solidFill>
                <a:latin typeface="+mj-lt"/>
              </a:rPr>
              <a:t>●  </a:t>
            </a:r>
            <a:r>
              <a:rPr lang="en-US" sz="2000" i="1" dirty="0">
                <a:solidFill>
                  <a:srgbClr val="FF0000"/>
                </a:solidFill>
                <a:latin typeface="+mj-lt"/>
              </a:rPr>
              <a:t>ONE MARSH MASTER</a:t>
            </a:r>
            <a:r>
              <a:rPr lang="en-US" sz="2000" i="1" dirty="0">
                <a:solidFill>
                  <a:srgbClr val="FF0000"/>
                </a:solidFill>
              </a:rPr>
              <a:t>® </a:t>
            </a:r>
            <a:r>
              <a:rPr lang="en-US" sz="2000" i="1" dirty="0">
                <a:solidFill>
                  <a:srgbClr val="FF0000"/>
                </a:solidFill>
                <a:latin typeface="+mj-lt"/>
              </a:rPr>
              <a:t>ON ORDER</a:t>
            </a:r>
          </a:p>
          <a:p>
            <a:pPr algn="l"/>
            <a:endParaRPr lang="en-US" sz="20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69DC9B-4071-4A84-8E09-B7F99722B6A5}"/>
              </a:ext>
            </a:extLst>
          </p:cNvPr>
          <p:cNvSpPr txBox="1"/>
          <p:nvPr/>
        </p:nvSpPr>
        <p:spPr>
          <a:xfrm>
            <a:off x="961451" y="1475520"/>
            <a:ext cx="60946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+mj-lt"/>
              </a:rPr>
              <a:t>UTILIZED YEAR-ROUND </a:t>
            </a:r>
            <a:r>
              <a:rPr lang="en-US" sz="2800" b="1" dirty="0">
                <a:latin typeface="+mj-lt"/>
              </a:rPr>
              <a:t>FOR:</a:t>
            </a:r>
          </a:p>
        </p:txBody>
      </p:sp>
      <p:pic>
        <p:nvPicPr>
          <p:cNvPr id="5" name="Picture 4" descr="A car parked in a grassy field&#10;&#10;Description automatically generated">
            <a:extLst>
              <a:ext uri="{FF2B5EF4-FFF2-40B4-BE49-F238E27FC236}">
                <a16:creationId xmlns:a16="http://schemas.microsoft.com/office/drawing/2014/main" id="{99F14FA3-D93C-45EB-8B45-E92F35C0B4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4"/>
          <a:stretch/>
        </p:blipFill>
        <p:spPr>
          <a:xfrm>
            <a:off x="6178547" y="2614863"/>
            <a:ext cx="6013454" cy="424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811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DBB3E-4F55-4B69-B700-ABB248EC4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7597" y="270817"/>
            <a:ext cx="9144000" cy="630936"/>
          </a:xfrm>
        </p:spPr>
        <p:txBody>
          <a:bodyPr>
            <a:noAutofit/>
          </a:bodyPr>
          <a:lstStyle/>
          <a:p>
            <a:pPr algn="l"/>
            <a:r>
              <a:rPr lang="en-US" sz="4000" b="1" dirty="0"/>
              <a:t>ENGINEERING SUPPORT / PROJECTS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6B56A3-AB57-45DF-AA11-82C17F72F77C}"/>
              </a:ext>
            </a:extLst>
          </p:cNvPr>
          <p:cNvSpPr txBox="1"/>
          <p:nvPr/>
        </p:nvSpPr>
        <p:spPr>
          <a:xfrm>
            <a:off x="938462" y="918329"/>
            <a:ext cx="627246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0" cap="all" dirty="0">
                <a:effectLst/>
                <a:latin typeface="+mj-lt"/>
              </a:rPr>
              <a:t>Engineering: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0" i="0" cap="all" dirty="0">
                <a:effectLst/>
                <a:latin typeface="+mj-lt"/>
              </a:rPr>
              <a:t>  Planning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0" i="0" cap="all" dirty="0">
                <a:effectLst/>
                <a:latin typeface="+mj-lt"/>
              </a:rPr>
              <a:t>  Project Design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0" i="0" cap="all" dirty="0">
                <a:effectLst/>
                <a:latin typeface="+mj-lt"/>
              </a:rPr>
              <a:t>  Specifications Preparation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0" i="0" cap="all" dirty="0">
                <a:effectLst/>
                <a:latin typeface="+mj-lt"/>
              </a:rPr>
              <a:t>  Project Estimation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0" i="0" cap="all" dirty="0">
                <a:effectLst/>
                <a:latin typeface="+mj-lt"/>
              </a:rPr>
              <a:t>  Project Oversight and Administration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0" i="0" cap="all" dirty="0">
                <a:effectLst/>
                <a:latin typeface="+mj-lt"/>
              </a:rPr>
              <a:t>  Drainage Studies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0" i="0" cap="all" dirty="0">
                <a:effectLst/>
                <a:latin typeface="+mj-lt"/>
              </a:rPr>
              <a:t>  Grant Application and Management Support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cap="all" dirty="0">
                <a:latin typeface="+mj-lt"/>
              </a:rPr>
              <a:t>  </a:t>
            </a:r>
            <a:r>
              <a:rPr lang="en-US" sz="2000" b="0" i="0" cap="all" dirty="0">
                <a:effectLst/>
                <a:latin typeface="+mj-lt"/>
              </a:rPr>
              <a:t>Consulting Engineer Management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B46971-B3DC-434D-8F1A-493360BE217D}"/>
              </a:ext>
            </a:extLst>
          </p:cNvPr>
          <p:cNvSpPr txBox="1"/>
          <p:nvPr/>
        </p:nvSpPr>
        <p:spPr>
          <a:xfrm>
            <a:off x="2806174" y="3867268"/>
            <a:ext cx="6096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0" cap="all" dirty="0">
                <a:effectLst/>
                <a:latin typeface="+mj-lt"/>
              </a:rPr>
              <a:t>Surveying: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0" i="0" cap="all" dirty="0">
                <a:effectLst/>
                <a:latin typeface="+mj-lt"/>
              </a:rPr>
              <a:t>  Boundary Location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0" i="0" cap="all" dirty="0">
                <a:effectLst/>
                <a:latin typeface="+mj-lt"/>
              </a:rPr>
              <a:t>  Property Acquisition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0" i="0" cap="all" dirty="0">
                <a:effectLst/>
                <a:latin typeface="+mj-lt"/>
              </a:rPr>
              <a:t>  Elevation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0" i="0" cap="all" dirty="0">
                <a:effectLst/>
                <a:latin typeface="+mj-lt"/>
              </a:rPr>
              <a:t>  Project Layout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0" i="0" cap="all" dirty="0">
                <a:effectLst/>
                <a:latin typeface="+mj-lt"/>
              </a:rPr>
              <a:t>  Project As-built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0" i="0" cap="all" dirty="0">
                <a:effectLst/>
                <a:latin typeface="+mj-lt"/>
              </a:rPr>
              <a:t>  Global Positioning Systems Surveying (GPS)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0" i="0" cap="all" dirty="0">
                <a:effectLst/>
                <a:latin typeface="+mj-lt"/>
              </a:rPr>
              <a:t>  Title Research</a:t>
            </a:r>
          </a:p>
        </p:txBody>
      </p:sp>
    </p:spTree>
    <p:extLst>
      <p:ext uri="{BB962C8B-B14F-4D97-AF65-F5344CB8AC3E}">
        <p14:creationId xmlns:p14="http://schemas.microsoft.com/office/powerpoint/2010/main" val="771116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DBB3E-4F55-4B69-B700-ABB248EC4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575" y="134459"/>
            <a:ext cx="9144000" cy="630936"/>
          </a:xfrm>
        </p:spPr>
        <p:txBody>
          <a:bodyPr>
            <a:noAutofit/>
          </a:bodyPr>
          <a:lstStyle/>
          <a:p>
            <a:pPr algn="l"/>
            <a:r>
              <a:rPr lang="en-US" sz="4000" b="1" dirty="0"/>
              <a:t>REGIONAL WATERSHED STUDY </a:t>
            </a:r>
            <a:r>
              <a:rPr lang="en-US" sz="2400" b="1" dirty="0"/>
              <a:t>  </a:t>
            </a:r>
            <a:r>
              <a:rPr lang="en-US" sz="2400" b="1" dirty="0">
                <a:solidFill>
                  <a:srgbClr val="FF0000"/>
                </a:solidFill>
              </a:rPr>
              <a:t>$8,500,000</a:t>
            </a: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4D21800C-2351-4760-887B-74E3B4BF64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12423" r="17816" b="12065"/>
          <a:stretch/>
        </p:blipFill>
        <p:spPr>
          <a:xfrm>
            <a:off x="0" y="834189"/>
            <a:ext cx="8179774" cy="6023811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9EAF0CF8-B074-4F0A-A499-A86218248E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21" t="37692" r="3410" b="18133"/>
          <a:stretch/>
        </p:blipFill>
        <p:spPr>
          <a:xfrm>
            <a:off x="10130159" y="1819275"/>
            <a:ext cx="2061841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93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4200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61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DBB3E-4F55-4B69-B700-ABB248EC4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5022" y="0"/>
            <a:ext cx="10515600" cy="205306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342900" indent="-342900">
              <a:spcAft>
                <a:spcPts val="600"/>
              </a:spcAft>
            </a:pPr>
            <a:r>
              <a:rPr lang="en-US" sz="4800" b="1" kern="1200" cap="all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Tropical Storm Harvey (2017) </a:t>
            </a:r>
            <a:r>
              <a:rPr lang="en-US" sz="4800" b="1" kern="1200" cap="all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GrantS</a:t>
            </a:r>
            <a:r>
              <a:rPr lang="en-US" sz="4800" b="1" kern="1200" cap="all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800" b="1" cap="all" dirty="0" err="1"/>
              <a:t>aP</a:t>
            </a:r>
            <a:r>
              <a:rPr lang="en-US" sz="4800" b="1" kern="1200" cap="all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plications</a:t>
            </a:r>
            <a:r>
              <a:rPr lang="en-US" sz="4800" b="1" kern="1200" cap="all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Approved</a:t>
            </a:r>
            <a:br>
              <a:rPr lang="en-US" sz="4800" b="1" kern="1200" cap="all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br>
              <a:rPr lang="en-US" sz="1200" b="1" kern="1200" cap="all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br>
              <a:rPr lang="en-US" sz="1200" b="1" kern="1200" cap="all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3200" b="1" kern="1200" cap="small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UNDER CONSTRUCTION </a:t>
            </a:r>
            <a:r>
              <a:rPr lang="en-US" sz="3200" b="1" kern="1200" cap="small" dirty="0">
                <a:latin typeface="+mj-lt"/>
                <a:ea typeface="+mj-ea"/>
                <a:cs typeface="+mj-cs"/>
              </a:rPr>
              <a:t>/ </a:t>
            </a:r>
            <a:r>
              <a:rPr lang="en-US" sz="3200" b="1" kern="1200" cap="small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COMPLETED </a:t>
            </a:r>
            <a:r>
              <a:rPr lang="en-US" sz="3200" b="1" kern="1200" cap="small" dirty="0">
                <a:latin typeface="+mj-lt"/>
                <a:ea typeface="+mj-ea"/>
                <a:cs typeface="+mj-cs"/>
              </a:rPr>
              <a:t>/</a:t>
            </a:r>
            <a:r>
              <a:rPr lang="en-US" sz="3200" b="1" kern="1200" cap="small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 WAITING ON CONTRACT </a:t>
            </a:r>
            <a:endParaRPr lang="en-US" sz="3200" b="1" kern="1200" dirty="0">
              <a:solidFill>
                <a:srgbClr val="FFFF00"/>
              </a:solidFill>
              <a:effectLst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9A0CE51-1E20-4EEE-B84E-F52151228B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832296"/>
              </p:ext>
            </p:extLst>
          </p:nvPr>
        </p:nvGraphicFramePr>
        <p:xfrm>
          <a:off x="835022" y="2053069"/>
          <a:ext cx="10512549" cy="29471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16188">
                  <a:extLst>
                    <a:ext uri="{9D8B030D-6E8A-4147-A177-3AD203B41FA5}">
                      <a16:colId xmlns:a16="http://schemas.microsoft.com/office/drawing/2014/main" val="2689765078"/>
                    </a:ext>
                  </a:extLst>
                </a:gridCol>
                <a:gridCol w="2127857">
                  <a:extLst>
                    <a:ext uri="{9D8B030D-6E8A-4147-A177-3AD203B41FA5}">
                      <a16:colId xmlns:a16="http://schemas.microsoft.com/office/drawing/2014/main" val="2922064639"/>
                    </a:ext>
                  </a:extLst>
                </a:gridCol>
                <a:gridCol w="2178794">
                  <a:extLst>
                    <a:ext uri="{9D8B030D-6E8A-4147-A177-3AD203B41FA5}">
                      <a16:colId xmlns:a16="http://schemas.microsoft.com/office/drawing/2014/main" val="680420712"/>
                    </a:ext>
                  </a:extLst>
                </a:gridCol>
                <a:gridCol w="2189710">
                  <a:extLst>
                    <a:ext uri="{9D8B030D-6E8A-4147-A177-3AD203B41FA5}">
                      <a16:colId xmlns:a16="http://schemas.microsoft.com/office/drawing/2014/main" val="3008507346"/>
                    </a:ext>
                  </a:extLst>
                </a:gridCol>
              </a:tblGrid>
              <a:tr h="10381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</a:rPr>
                        <a:t>FMA Grants </a:t>
                      </a:r>
                      <a:r>
                        <a:rPr lang="en-US" sz="1700" dirty="0">
                          <a:effectLst/>
                        </a:rPr>
                        <a:t>(Harvey)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(Flood Mitigation Assistance)</a:t>
                      </a:r>
                      <a:br>
                        <a:rPr lang="en-US" sz="2300" dirty="0">
                          <a:effectLst/>
                        </a:rPr>
                      </a:br>
                      <a:r>
                        <a:rPr lang="en-US" sz="1700" dirty="0">
                          <a:effectLst/>
                        </a:rPr>
                        <a:t>Administered by TWDB</a:t>
                      </a:r>
                      <a:endParaRPr lang="en-US" sz="19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Project Title for Application</a:t>
                      </a:r>
                      <a:endParaRPr lang="en-US" sz="1900" dirty="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0982" marR="13098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Total </a:t>
                      </a:r>
                      <a:endParaRPr lang="en-US" sz="19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Grant</a:t>
                      </a:r>
                      <a:endParaRPr lang="en-US" sz="19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0982" marR="13098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Federal </a:t>
                      </a:r>
                      <a:endParaRPr lang="en-US" sz="19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(75%)</a:t>
                      </a:r>
                      <a:endParaRPr lang="en-US" sz="19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0982" marR="13098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Local To Be </a:t>
                      </a:r>
                      <a:br>
                        <a:rPr lang="en-US" sz="1700" dirty="0">
                          <a:effectLst/>
                        </a:rPr>
                      </a:br>
                      <a:r>
                        <a:rPr lang="en-US" sz="1700" dirty="0">
                          <a:effectLst/>
                        </a:rPr>
                        <a:t>Paid By State</a:t>
                      </a:r>
                      <a:endParaRPr lang="en-US" sz="19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(25%)</a:t>
                      </a:r>
                      <a:endParaRPr lang="en-US" sz="1900" dirty="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0982" marR="130982" marT="0" marB="0" anchor="b"/>
                </a:tc>
                <a:extLst>
                  <a:ext uri="{0D108BD9-81ED-4DB2-BD59-A6C34878D82A}">
                    <a16:rowId xmlns:a16="http://schemas.microsoft.com/office/drawing/2014/main" val="4277655041"/>
                  </a:ext>
                </a:extLst>
              </a:tr>
              <a:tr h="71021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 dirty="0">
                          <a:solidFill>
                            <a:srgbClr val="FF0000"/>
                          </a:solidFill>
                          <a:effectLst/>
                        </a:rPr>
                        <a:t>Amelia Cutoff Diversion/Detention Project</a:t>
                      </a:r>
                      <a:endParaRPr lang="en-US" sz="1900" dirty="0">
                        <a:solidFill>
                          <a:srgbClr val="FF0000"/>
                        </a:solidFill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0982" marR="130982" marT="0" marB="0"/>
                </a:tc>
                <a:tc>
                  <a:txBody>
                    <a:bodyPr/>
                    <a:lstStyle/>
                    <a:p>
                      <a:pPr marL="19050" marR="10668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>
                          <a:effectLst/>
                        </a:rPr>
                        <a:t>$4,246,000</a:t>
                      </a:r>
                      <a:endParaRPr lang="en-US" sz="19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0982" marR="130982" marT="0" marB="0"/>
                </a:tc>
                <a:tc>
                  <a:txBody>
                    <a:bodyPr/>
                    <a:lstStyle/>
                    <a:p>
                      <a:pPr marL="106680" marR="4572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>
                          <a:effectLst/>
                        </a:rPr>
                        <a:t>$3,184,500</a:t>
                      </a:r>
                      <a:endParaRPr lang="en-US" sz="19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0982" marR="130982" marT="0" marB="0"/>
                </a:tc>
                <a:tc>
                  <a:txBody>
                    <a:bodyPr/>
                    <a:lstStyle/>
                    <a:p>
                      <a:pPr marL="0" marR="158115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>
                          <a:effectLst/>
                        </a:rPr>
                        <a:t>$1,061,500</a:t>
                      </a:r>
                      <a:endParaRPr lang="en-US" sz="19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0982" marR="130982" marT="0" marB="0"/>
                </a:tc>
                <a:extLst>
                  <a:ext uri="{0D108BD9-81ED-4DB2-BD59-A6C34878D82A}">
                    <a16:rowId xmlns:a16="http://schemas.microsoft.com/office/drawing/2014/main" val="1118092419"/>
                  </a:ext>
                </a:extLst>
              </a:tr>
              <a:tr h="39003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 dirty="0">
                          <a:solidFill>
                            <a:srgbClr val="FF0000"/>
                          </a:solidFill>
                          <a:effectLst/>
                        </a:rPr>
                        <a:t>Byrd Gully Relief Project </a:t>
                      </a:r>
                      <a:endParaRPr lang="en-US" sz="1900" dirty="0">
                        <a:solidFill>
                          <a:srgbClr val="FF0000"/>
                        </a:solidFill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0982" marR="130982" marT="0" marB="0"/>
                </a:tc>
                <a:tc>
                  <a:txBody>
                    <a:bodyPr/>
                    <a:lstStyle/>
                    <a:p>
                      <a:pPr marL="19050" marR="10668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 dirty="0">
                          <a:effectLst/>
                        </a:rPr>
                        <a:t>$711,800</a:t>
                      </a:r>
                      <a:endParaRPr lang="en-US" sz="1900" dirty="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0982" marR="130982" marT="0" marB="0"/>
                </a:tc>
                <a:tc>
                  <a:txBody>
                    <a:bodyPr/>
                    <a:lstStyle/>
                    <a:p>
                      <a:pPr marL="106680" marR="4572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>
                          <a:effectLst/>
                        </a:rPr>
                        <a:t>$533,850</a:t>
                      </a:r>
                      <a:endParaRPr lang="en-US" sz="19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0982" marR="130982" marT="0" marB="0"/>
                </a:tc>
                <a:tc>
                  <a:txBody>
                    <a:bodyPr/>
                    <a:lstStyle/>
                    <a:p>
                      <a:pPr marL="0" marR="158115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>
                          <a:effectLst/>
                        </a:rPr>
                        <a:t>$177,950</a:t>
                      </a:r>
                      <a:endParaRPr lang="en-US" sz="19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0982" marR="130982" marT="0" marB="0"/>
                </a:tc>
                <a:extLst>
                  <a:ext uri="{0D108BD9-81ED-4DB2-BD59-A6C34878D82A}">
                    <a16:rowId xmlns:a16="http://schemas.microsoft.com/office/drawing/2014/main" val="1965454242"/>
                  </a:ext>
                </a:extLst>
              </a:tr>
              <a:tr h="39003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 dirty="0">
                          <a:solidFill>
                            <a:srgbClr val="FFFF00"/>
                          </a:solidFill>
                          <a:effectLst/>
                        </a:rPr>
                        <a:t>Elinor Street Drainage Project </a:t>
                      </a:r>
                      <a:endParaRPr lang="en-US" sz="1900" dirty="0">
                        <a:solidFill>
                          <a:srgbClr val="FFFF00"/>
                        </a:solidFill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0982" marR="130982" marT="0" marB="0"/>
                </a:tc>
                <a:tc>
                  <a:txBody>
                    <a:bodyPr/>
                    <a:lstStyle/>
                    <a:p>
                      <a:pPr marL="19050" marR="10668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>
                          <a:effectLst/>
                        </a:rPr>
                        <a:t>$1,493,200</a:t>
                      </a:r>
                      <a:endParaRPr lang="en-US" sz="19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0982" marR="130982" marT="0" marB="0"/>
                </a:tc>
                <a:tc>
                  <a:txBody>
                    <a:bodyPr/>
                    <a:lstStyle/>
                    <a:p>
                      <a:pPr marL="106680" marR="4572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>
                          <a:effectLst/>
                        </a:rPr>
                        <a:t>$1,119,900</a:t>
                      </a:r>
                      <a:endParaRPr lang="en-US" sz="19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0982" marR="130982" marT="0" marB="0"/>
                </a:tc>
                <a:tc>
                  <a:txBody>
                    <a:bodyPr/>
                    <a:lstStyle/>
                    <a:p>
                      <a:pPr marL="0" marR="158115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>
                          <a:effectLst/>
                        </a:rPr>
                        <a:t>$373,300</a:t>
                      </a:r>
                      <a:endParaRPr lang="en-US" sz="19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0982" marR="130982" marT="0" marB="0"/>
                </a:tc>
                <a:extLst>
                  <a:ext uri="{0D108BD9-81ED-4DB2-BD59-A6C34878D82A}">
                    <a16:rowId xmlns:a16="http://schemas.microsoft.com/office/drawing/2014/main" val="4007162888"/>
                  </a:ext>
                </a:extLst>
              </a:tr>
              <a:tr h="39003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 dirty="0">
                          <a:solidFill>
                            <a:srgbClr val="FF0000"/>
                          </a:solidFill>
                          <a:effectLst/>
                        </a:rPr>
                        <a:t>McLean Street Relief Project</a:t>
                      </a:r>
                      <a:endParaRPr lang="en-US" sz="1900" dirty="0">
                        <a:solidFill>
                          <a:srgbClr val="FF0000"/>
                        </a:solidFill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0982" marR="130982" marT="0" marB="0"/>
                </a:tc>
                <a:tc>
                  <a:txBody>
                    <a:bodyPr/>
                    <a:lstStyle/>
                    <a:p>
                      <a:pPr marL="19050" marR="10668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 dirty="0">
                          <a:effectLst/>
                        </a:rPr>
                        <a:t>$4,040,580</a:t>
                      </a:r>
                      <a:endParaRPr lang="en-US" sz="1900" dirty="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0982" marR="130982" marT="0" marB="0"/>
                </a:tc>
                <a:tc>
                  <a:txBody>
                    <a:bodyPr/>
                    <a:lstStyle/>
                    <a:p>
                      <a:pPr marL="106680" marR="4572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>
                          <a:effectLst/>
                        </a:rPr>
                        <a:t>$3,030,435</a:t>
                      </a:r>
                      <a:endParaRPr lang="en-US" sz="19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0982" marR="130982" marT="0" marB="0"/>
                </a:tc>
                <a:tc>
                  <a:txBody>
                    <a:bodyPr/>
                    <a:lstStyle/>
                    <a:p>
                      <a:pPr marL="0" marR="158115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 dirty="0">
                          <a:effectLst/>
                        </a:rPr>
                        <a:t>$1,010,145</a:t>
                      </a:r>
                      <a:endParaRPr lang="en-US" sz="1900" dirty="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0982" marR="130982" marT="0" marB="0"/>
                </a:tc>
                <a:extLst>
                  <a:ext uri="{0D108BD9-81ED-4DB2-BD59-A6C34878D82A}">
                    <a16:rowId xmlns:a16="http://schemas.microsoft.com/office/drawing/2014/main" val="913931099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9A08004-8753-47C4-805E-C52CD65DC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254412"/>
              </p:ext>
            </p:extLst>
          </p:nvPr>
        </p:nvGraphicFramePr>
        <p:xfrm>
          <a:off x="835149" y="5243862"/>
          <a:ext cx="10512422" cy="1421633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4049672">
                  <a:extLst>
                    <a:ext uri="{9D8B030D-6E8A-4147-A177-3AD203B41FA5}">
                      <a16:colId xmlns:a16="http://schemas.microsoft.com/office/drawing/2014/main" val="2044750773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611915955"/>
                    </a:ext>
                  </a:extLst>
                </a:gridCol>
                <a:gridCol w="2189747">
                  <a:extLst>
                    <a:ext uri="{9D8B030D-6E8A-4147-A177-3AD203B41FA5}">
                      <a16:colId xmlns:a16="http://schemas.microsoft.com/office/drawing/2014/main" val="2791988615"/>
                    </a:ext>
                  </a:extLst>
                </a:gridCol>
                <a:gridCol w="2139403">
                  <a:extLst>
                    <a:ext uri="{9D8B030D-6E8A-4147-A177-3AD203B41FA5}">
                      <a16:colId xmlns:a16="http://schemas.microsoft.com/office/drawing/2014/main" val="621374096"/>
                    </a:ext>
                  </a:extLst>
                </a:gridCol>
              </a:tblGrid>
              <a:tr h="88448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HMGP </a:t>
                      </a:r>
                      <a:r>
                        <a:rPr lang="en-US" sz="1500" dirty="0">
                          <a:effectLst/>
                        </a:rPr>
                        <a:t>(Harvey)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(Hazard Mitigation Grant Program)</a:t>
                      </a:r>
                      <a:br>
                        <a:rPr lang="en-US" sz="1500" dirty="0">
                          <a:effectLst/>
                        </a:rPr>
                      </a:br>
                      <a:r>
                        <a:rPr lang="en-US" sz="1500" dirty="0">
                          <a:effectLst/>
                        </a:rPr>
                        <a:t>Administered by TDEM</a:t>
                      </a:r>
                      <a:endParaRPr lang="en-US" sz="17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Project Title for Application</a:t>
                      </a:r>
                      <a:endParaRPr lang="en-US" sz="1700" dirty="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6159" marR="11615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Total</a:t>
                      </a:r>
                      <a:endParaRPr lang="en-US" sz="17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Grant</a:t>
                      </a:r>
                      <a:endParaRPr lang="en-US" sz="1700" dirty="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6159" marR="11615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Federal</a:t>
                      </a:r>
                      <a:endParaRPr lang="en-US" sz="17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(75%)</a:t>
                      </a:r>
                      <a:endParaRPr lang="en-US" sz="1700" dirty="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6159" marR="11615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Local To Be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Paid By State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(25%)</a:t>
                      </a:r>
                      <a:endParaRPr lang="en-US" sz="1700" dirty="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6159" marR="116159" marT="0" marB="0" anchor="b"/>
                </a:tc>
                <a:extLst>
                  <a:ext uri="{0D108BD9-81ED-4DB2-BD59-A6C34878D82A}">
                    <a16:rowId xmlns:a16="http://schemas.microsoft.com/office/drawing/2014/main" val="1175834372"/>
                  </a:ext>
                </a:extLst>
              </a:tr>
              <a:tr h="47675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720"/>
                        </a:spcAft>
                      </a:pPr>
                      <a:r>
                        <a:rPr lang="en-US" sz="1900" dirty="0">
                          <a:effectLst/>
                        </a:rPr>
                        <a:t>Ditch 609/S. China Relief Project </a:t>
                      </a:r>
                      <a:endParaRPr lang="en-US" sz="1700" dirty="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6159" marR="116159" marT="0" marB="0"/>
                </a:tc>
                <a:tc>
                  <a:txBody>
                    <a:bodyPr/>
                    <a:lstStyle/>
                    <a:p>
                      <a:pPr marL="19050" marR="106680" algn="r">
                        <a:spcBef>
                          <a:spcPts val="300"/>
                        </a:spcBef>
                        <a:spcAft>
                          <a:spcPts val="720"/>
                        </a:spcAft>
                      </a:pPr>
                      <a:r>
                        <a:rPr lang="en-US" sz="1900" dirty="0">
                          <a:effectLst/>
                        </a:rPr>
                        <a:t>$6,615,544</a:t>
                      </a:r>
                      <a:endParaRPr lang="en-US" sz="1700" dirty="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6159" marR="116159" marT="0" marB="0"/>
                </a:tc>
                <a:tc>
                  <a:txBody>
                    <a:bodyPr/>
                    <a:lstStyle/>
                    <a:p>
                      <a:pPr marL="106680" marR="45720" algn="r">
                        <a:spcBef>
                          <a:spcPts val="300"/>
                        </a:spcBef>
                        <a:spcAft>
                          <a:spcPts val="720"/>
                        </a:spcAft>
                      </a:pPr>
                      <a:r>
                        <a:rPr lang="en-US" sz="1900">
                          <a:effectLst/>
                        </a:rPr>
                        <a:t>$4,961,658</a:t>
                      </a:r>
                      <a:endParaRPr lang="en-US" sz="17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6159" marR="116159" marT="0" marB="0"/>
                </a:tc>
                <a:tc>
                  <a:txBody>
                    <a:bodyPr/>
                    <a:lstStyle/>
                    <a:p>
                      <a:pPr marL="0" marR="158115" algn="r">
                        <a:spcBef>
                          <a:spcPts val="300"/>
                        </a:spcBef>
                        <a:spcAft>
                          <a:spcPts val="720"/>
                        </a:spcAft>
                      </a:pPr>
                      <a:r>
                        <a:rPr lang="en-US" sz="1900" dirty="0">
                          <a:effectLst/>
                        </a:rPr>
                        <a:t>$1,653,886</a:t>
                      </a:r>
                      <a:endParaRPr lang="en-US" sz="1700" dirty="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6159" marR="116159" marT="0" marB="0"/>
                </a:tc>
                <a:extLst>
                  <a:ext uri="{0D108BD9-81ED-4DB2-BD59-A6C34878D82A}">
                    <a16:rowId xmlns:a16="http://schemas.microsoft.com/office/drawing/2014/main" val="9740129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6702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4200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61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59EF3B20-32B0-444D-9DB8-CF5F3E356E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0328726"/>
              </p:ext>
            </p:extLst>
          </p:nvPr>
        </p:nvGraphicFramePr>
        <p:xfrm>
          <a:off x="260683" y="2381289"/>
          <a:ext cx="9372600" cy="1685063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4030579">
                  <a:extLst>
                    <a:ext uri="{9D8B030D-6E8A-4147-A177-3AD203B41FA5}">
                      <a16:colId xmlns:a16="http://schemas.microsoft.com/office/drawing/2014/main" val="89707358"/>
                    </a:ext>
                  </a:extLst>
                </a:gridCol>
                <a:gridCol w="1475874">
                  <a:extLst>
                    <a:ext uri="{9D8B030D-6E8A-4147-A177-3AD203B41FA5}">
                      <a16:colId xmlns:a16="http://schemas.microsoft.com/office/drawing/2014/main" val="3983477920"/>
                    </a:ext>
                  </a:extLst>
                </a:gridCol>
                <a:gridCol w="2542673">
                  <a:extLst>
                    <a:ext uri="{9D8B030D-6E8A-4147-A177-3AD203B41FA5}">
                      <a16:colId xmlns:a16="http://schemas.microsoft.com/office/drawing/2014/main" val="1357077208"/>
                    </a:ext>
                  </a:extLst>
                </a:gridCol>
                <a:gridCol w="1323474">
                  <a:extLst>
                    <a:ext uri="{9D8B030D-6E8A-4147-A177-3AD203B41FA5}">
                      <a16:colId xmlns:a16="http://schemas.microsoft.com/office/drawing/2014/main" val="2439869315"/>
                    </a:ext>
                  </a:extLst>
                </a:gridCol>
              </a:tblGrid>
              <a:tr h="10215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FPP Grant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(Flood Protection Planning)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Administered by TWDB 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Project Title for Application</a:t>
                      </a:r>
                      <a:endParaRPr lang="en-US" sz="1800" dirty="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857" marR="110857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Total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Grant</a:t>
                      </a:r>
                      <a:endParaRPr lang="en-US" sz="1800" dirty="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857" marR="110857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Federal</a:t>
                      </a:r>
                      <a:endParaRPr lang="en-US" sz="18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(23%)</a:t>
                      </a:r>
                      <a:endParaRPr lang="en-US" sz="18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857" marR="110857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Local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(77%)</a:t>
                      </a:r>
                      <a:endParaRPr lang="en-US" sz="1800" dirty="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857" marR="110857" marT="0" marB="0" anchor="b"/>
                </a:tc>
                <a:extLst>
                  <a:ext uri="{0D108BD9-81ED-4DB2-BD59-A6C34878D82A}">
                    <a16:rowId xmlns:a16="http://schemas.microsoft.com/office/drawing/2014/main" val="1340589169"/>
                  </a:ext>
                </a:extLst>
              </a:tr>
              <a:tr h="66352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720"/>
                        </a:spcAft>
                      </a:pPr>
                      <a:r>
                        <a:rPr lang="en-US" sz="1900" dirty="0">
                          <a:solidFill>
                            <a:srgbClr val="FFFF00"/>
                          </a:solidFill>
                          <a:effectLst/>
                        </a:rPr>
                        <a:t>ALERT System Upgrade 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857" marR="110857" marT="0" marB="0"/>
                </a:tc>
                <a:tc>
                  <a:txBody>
                    <a:bodyPr/>
                    <a:lstStyle/>
                    <a:p>
                      <a:pPr marL="19050" marR="106680" algn="r">
                        <a:spcBef>
                          <a:spcPts val="300"/>
                        </a:spcBef>
                        <a:spcAft>
                          <a:spcPts val="720"/>
                        </a:spcAft>
                      </a:pPr>
                      <a:r>
                        <a:rPr lang="en-US" sz="1900" dirty="0">
                          <a:effectLst/>
                        </a:rPr>
                        <a:t>$607,270</a:t>
                      </a:r>
                    </a:p>
                  </a:txBody>
                  <a:tcPr marL="110857" marR="110857" marT="0" marB="0"/>
                </a:tc>
                <a:tc>
                  <a:txBody>
                    <a:bodyPr/>
                    <a:lstStyle/>
                    <a:p>
                      <a:pPr marL="0" marR="45720" algn="ctr">
                        <a:spcBef>
                          <a:spcPts val="300"/>
                        </a:spcBef>
                        <a:spcAft>
                          <a:spcPts val="720"/>
                        </a:spcAft>
                      </a:pPr>
                      <a:r>
                        <a:rPr lang="en-US" sz="1800">
                          <a:effectLst/>
                        </a:rPr>
                        <a:t>The lessor of $145,389 or 23% of total costs</a:t>
                      </a:r>
                      <a:endParaRPr lang="en-US" sz="18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857" marR="110857" marT="0" marB="0"/>
                </a:tc>
                <a:tc>
                  <a:txBody>
                    <a:bodyPr/>
                    <a:lstStyle/>
                    <a:p>
                      <a:pPr marL="0" marR="162560" algn="r">
                        <a:spcBef>
                          <a:spcPts val="300"/>
                        </a:spcBef>
                        <a:spcAft>
                          <a:spcPts val="720"/>
                        </a:spcAft>
                      </a:pPr>
                      <a:r>
                        <a:rPr lang="en-US" sz="1900" dirty="0">
                          <a:effectLst/>
                        </a:rPr>
                        <a:t>$461,881</a:t>
                      </a:r>
                      <a:endParaRPr lang="en-US" sz="1800" dirty="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857" marR="110857" marT="0" marB="0"/>
                </a:tc>
                <a:extLst>
                  <a:ext uri="{0D108BD9-81ED-4DB2-BD59-A6C34878D82A}">
                    <a16:rowId xmlns:a16="http://schemas.microsoft.com/office/drawing/2014/main" val="3964061868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AFDBB3E-4F55-4B69-B700-ABB248EC4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05120"/>
            <a:ext cx="10515600" cy="172420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342900" marR="0" lvl="0" indent="-342900">
              <a:spcAft>
                <a:spcPts val="600"/>
              </a:spcAft>
            </a:pPr>
            <a:r>
              <a:rPr lang="en-US" sz="4800" b="1" kern="1200" cap="all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Tropical Storm Harvey (2017) </a:t>
            </a:r>
            <a:r>
              <a:rPr lang="en-US" sz="4800" b="1" kern="1200" cap="all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GrantS</a:t>
            </a:r>
            <a:r>
              <a:rPr lang="en-US" sz="4800" b="1" kern="1200" cap="all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Application Approved</a:t>
            </a:r>
            <a:br>
              <a:rPr lang="en-US" sz="4800" b="1" kern="1200" cap="all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br>
              <a:rPr lang="en-US" sz="2200" b="1" kern="1200" cap="small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3200" b="1" kern="1200" cap="small" dirty="0">
                <a:solidFill>
                  <a:srgbClr val="FFFF00"/>
                </a:solidFill>
                <a:effectLst/>
                <a:latin typeface="+mj-lt"/>
                <a:ea typeface="+mj-ea"/>
                <a:cs typeface="+mj-cs"/>
              </a:rPr>
              <a:t>COMPLETED</a:t>
            </a:r>
            <a:endParaRPr lang="en-US" sz="3200" b="1" kern="1200" dirty="0">
              <a:solidFill>
                <a:srgbClr val="FFFF00"/>
              </a:solidFill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080791-415E-4BC8-8857-03126F0A1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390" r="15892"/>
          <a:stretch/>
        </p:blipFill>
        <p:spPr>
          <a:xfrm>
            <a:off x="9928748" y="1844842"/>
            <a:ext cx="2263251" cy="50131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7670ED-B312-4094-87B5-2B7B99E2E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988" y="4418316"/>
            <a:ext cx="4217759" cy="24396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5F00EA-F231-4E8D-9056-F3D5A6A53646}"/>
              </a:ext>
            </a:extLst>
          </p:cNvPr>
          <p:cNvSpPr txBox="1"/>
          <p:nvPr/>
        </p:nvSpPr>
        <p:spPr>
          <a:xfrm>
            <a:off x="410388" y="4418315"/>
            <a:ext cx="6096000" cy="713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0" marR="106680">
              <a:spcBef>
                <a:spcPts val="300"/>
              </a:spcBef>
              <a:spcAft>
                <a:spcPts val="720"/>
              </a:spcAft>
            </a:pPr>
            <a:r>
              <a:rPr lang="en-US" sz="1600" i="1" dirty="0">
                <a:solidFill>
                  <a:srgbClr val="FF0000"/>
                </a:solidFill>
              </a:rPr>
              <a:t>PROJECT WAS EXPANDED BEYOND THE ORIGINAL SCOPE </a:t>
            </a:r>
          </a:p>
          <a:p>
            <a:pPr marL="19050" marR="106680">
              <a:spcBef>
                <a:spcPts val="300"/>
              </a:spcBef>
              <a:spcAft>
                <a:spcPts val="720"/>
              </a:spcAft>
            </a:pPr>
            <a:r>
              <a:rPr lang="en-US" sz="1600" i="1" dirty="0">
                <a:solidFill>
                  <a:srgbClr val="FF0000"/>
                </a:solidFill>
              </a:rPr>
              <a:t>AT A TOTAL COST OF $1,100,000</a:t>
            </a:r>
            <a:endParaRPr lang="en-US" sz="1600" i="1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56079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DBB3E-4F55-4B69-B700-ABB248EC4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2296" y="324350"/>
            <a:ext cx="9144000" cy="75783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/>
              <a:t>THE THREE PILLARS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EF60314-825E-4C3A-8471-E07F4B00C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749" y="454829"/>
            <a:ext cx="5972175" cy="607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3BDAA84-0757-41D2-AD51-B192D67C0132}"/>
              </a:ext>
            </a:extLst>
          </p:cNvPr>
          <p:cNvSpPr txBox="1"/>
          <p:nvPr/>
        </p:nvSpPr>
        <p:spPr>
          <a:xfrm rot="16200000">
            <a:off x="5688933" y="4169636"/>
            <a:ext cx="9103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dirty="0">
                <a:latin typeface="+mj-lt"/>
              </a:rPr>
              <a:t>ASSETS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694F2C-760A-4B97-9561-04E1FA16A1B8}"/>
              </a:ext>
            </a:extLst>
          </p:cNvPr>
          <p:cNvSpPr txBox="1"/>
          <p:nvPr/>
        </p:nvSpPr>
        <p:spPr>
          <a:xfrm rot="16200000">
            <a:off x="9114287" y="3514441"/>
            <a:ext cx="26699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dirty="0">
                <a:latin typeface="+mj-lt"/>
              </a:rPr>
              <a:t> PROJECTS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E3F09E-765E-40DB-9079-4F4E84B70D66}"/>
              </a:ext>
            </a:extLst>
          </p:cNvPr>
          <p:cNvSpPr txBox="1"/>
          <p:nvPr/>
        </p:nvSpPr>
        <p:spPr>
          <a:xfrm rot="16200000">
            <a:off x="7252205" y="4060396"/>
            <a:ext cx="20132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latin typeface="+mj-lt"/>
              </a:rPr>
              <a:t>MAINTENANCE</a:t>
            </a:r>
            <a:endParaRPr lang="en-US" sz="1800" b="1" dirty="0"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789F1E-E92F-406F-A1F9-38BB2E6E265F}"/>
              </a:ext>
            </a:extLst>
          </p:cNvPr>
          <p:cNvSpPr txBox="1"/>
          <p:nvPr/>
        </p:nvSpPr>
        <p:spPr>
          <a:xfrm>
            <a:off x="7051692" y="1079961"/>
            <a:ext cx="2618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DD6 DRAINAGE SYSTEM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A10D13-C4B3-439A-9508-DF8FDDC3C503}"/>
              </a:ext>
            </a:extLst>
          </p:cNvPr>
          <p:cNvSpPr txBox="1"/>
          <p:nvPr/>
        </p:nvSpPr>
        <p:spPr>
          <a:xfrm>
            <a:off x="750835" y="1447073"/>
            <a:ext cx="470835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cap="all" dirty="0">
                <a:effectLst/>
                <a:latin typeface="+mj-lt"/>
              </a:rPr>
              <a:t>The District accomplishes its mission by:</a:t>
            </a:r>
          </a:p>
          <a:p>
            <a:pPr algn="l"/>
            <a:endParaRPr lang="en-US" b="0" i="0" cap="all" dirty="0">
              <a:effectLst/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cap="all" dirty="0">
                <a:effectLst/>
                <a:latin typeface="+mj-lt"/>
              </a:rPr>
              <a:t>  Devising Hazard Mitigation Plans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cap="all" dirty="0">
                <a:effectLst/>
                <a:latin typeface="+mj-lt"/>
              </a:rPr>
              <a:t>  Implementing the Plans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cap="all" dirty="0">
                <a:effectLst/>
                <a:latin typeface="+mj-lt"/>
              </a:rPr>
              <a:t>  Maintaining the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2189363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4200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61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DBB3E-4F55-4B69-B700-ABB248EC4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3189" y="113254"/>
            <a:ext cx="11008895" cy="154774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342900" marR="0" lvl="0" indent="-342900">
              <a:spcAft>
                <a:spcPts val="600"/>
              </a:spcAft>
            </a:pPr>
            <a:r>
              <a:rPr lang="en-US" sz="4800" b="1" kern="1200" cap="all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Application has been selected and awarded</a:t>
            </a:r>
            <a:br>
              <a:rPr lang="en-US" sz="4800" b="1" kern="1200" cap="all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3200" b="1" kern="1200" cap="small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IN PROGRESS</a:t>
            </a:r>
            <a:endParaRPr lang="en-US" sz="3200" b="1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7C34B05-61FF-4302-8EF9-C5F1AF8D61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728010"/>
              </p:ext>
            </p:extLst>
          </p:nvPr>
        </p:nvGraphicFramePr>
        <p:xfrm>
          <a:off x="701361" y="1624583"/>
          <a:ext cx="10512549" cy="16079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90522">
                  <a:extLst>
                    <a:ext uri="{9D8B030D-6E8A-4147-A177-3AD203B41FA5}">
                      <a16:colId xmlns:a16="http://schemas.microsoft.com/office/drawing/2014/main" val="2267784885"/>
                    </a:ext>
                  </a:extLst>
                </a:gridCol>
                <a:gridCol w="2231610">
                  <a:extLst>
                    <a:ext uri="{9D8B030D-6E8A-4147-A177-3AD203B41FA5}">
                      <a16:colId xmlns:a16="http://schemas.microsoft.com/office/drawing/2014/main" val="4074981787"/>
                    </a:ext>
                  </a:extLst>
                </a:gridCol>
                <a:gridCol w="2285033">
                  <a:extLst>
                    <a:ext uri="{9D8B030D-6E8A-4147-A177-3AD203B41FA5}">
                      <a16:colId xmlns:a16="http://schemas.microsoft.com/office/drawing/2014/main" val="1565244443"/>
                    </a:ext>
                  </a:extLst>
                </a:gridCol>
                <a:gridCol w="2305384">
                  <a:extLst>
                    <a:ext uri="{9D8B030D-6E8A-4147-A177-3AD203B41FA5}">
                      <a16:colId xmlns:a16="http://schemas.microsoft.com/office/drawing/2014/main" val="3200270113"/>
                    </a:ext>
                  </a:extLst>
                </a:gridCol>
              </a:tblGrid>
              <a:tr h="11245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State of Texas / FIF  </a:t>
                      </a:r>
                      <a:br>
                        <a:rPr lang="en-US" sz="20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(Flood Infrastructure Funds)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Administered by TWDB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Project Title for Application</a:t>
                      </a:r>
                      <a:endParaRPr lang="en-US" sz="2000" dirty="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369" marR="13736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Total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Grant</a:t>
                      </a:r>
                      <a:endParaRPr lang="en-US" sz="2000" dirty="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369" marR="13736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State</a:t>
                      </a:r>
                      <a:endParaRPr lang="en-US" sz="20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(75%)</a:t>
                      </a:r>
                      <a:endParaRPr lang="en-US" sz="20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369" marR="13736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Local</a:t>
                      </a:r>
                      <a:endParaRPr lang="en-US" sz="20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(25%)</a:t>
                      </a:r>
                      <a:endParaRPr lang="en-US" sz="20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369" marR="137369" marT="0" marB="0" anchor="b"/>
                </a:tc>
                <a:extLst>
                  <a:ext uri="{0D108BD9-81ED-4DB2-BD59-A6C34878D82A}">
                    <a16:rowId xmlns:a16="http://schemas.microsoft.com/office/drawing/2014/main" val="103989143"/>
                  </a:ext>
                </a:extLst>
              </a:tr>
              <a:tr h="48338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 dirty="0">
                          <a:solidFill>
                            <a:srgbClr val="FF0000"/>
                          </a:solidFill>
                          <a:effectLst/>
                        </a:rPr>
                        <a:t>Regional Watershed Study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369" marR="137369" marT="0" marB="0"/>
                </a:tc>
                <a:tc>
                  <a:txBody>
                    <a:bodyPr/>
                    <a:lstStyle/>
                    <a:p>
                      <a:pPr marL="19050" marR="10668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>
                          <a:effectLst/>
                        </a:rPr>
                        <a:t>$8,500,000</a:t>
                      </a:r>
                      <a:endParaRPr lang="en-US" sz="20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369" marR="137369" marT="0" marB="0"/>
                </a:tc>
                <a:tc>
                  <a:txBody>
                    <a:bodyPr/>
                    <a:lstStyle/>
                    <a:p>
                      <a:pPr marL="106680" marR="4572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 dirty="0">
                          <a:effectLst/>
                        </a:rPr>
                        <a:t>$6,375,000</a:t>
                      </a:r>
                      <a:endParaRPr lang="en-US" sz="2000" dirty="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369" marR="137369" marT="0" marB="0"/>
                </a:tc>
                <a:tc>
                  <a:txBody>
                    <a:bodyPr/>
                    <a:lstStyle/>
                    <a:p>
                      <a:pPr marL="0" marR="16256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 dirty="0">
                          <a:effectLst/>
                        </a:rPr>
                        <a:t>$2,125,000</a:t>
                      </a:r>
                      <a:endParaRPr lang="en-US" sz="2000" dirty="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369" marR="137369" marT="0" marB="0"/>
                </a:tc>
                <a:extLst>
                  <a:ext uri="{0D108BD9-81ED-4DB2-BD59-A6C34878D82A}">
                    <a16:rowId xmlns:a16="http://schemas.microsoft.com/office/drawing/2014/main" val="656010688"/>
                  </a:ext>
                </a:extLst>
              </a:tr>
            </a:tbl>
          </a:graphicData>
        </a:graphic>
      </p:graphicFrame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AF4A32BC-0E9E-4A57-8685-0DBA4F560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12423" r="17816" b="12065"/>
          <a:stretch/>
        </p:blipFill>
        <p:spPr>
          <a:xfrm>
            <a:off x="7611979" y="3485146"/>
            <a:ext cx="4580021" cy="337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39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4200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61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DBB3E-4F55-4B69-B700-ABB248EC4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5643" y="184806"/>
            <a:ext cx="11253536" cy="11306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marR="0" lvl="0" indent="-342900">
              <a:spcAft>
                <a:spcPts val="800"/>
              </a:spcAft>
            </a:pPr>
            <a:r>
              <a:rPr lang="en-US" sz="4800" b="1" kern="1200" cap="all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application has been submitted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C66979A-2296-4CE1-8E44-EC352B0616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094541"/>
              </p:ext>
            </p:extLst>
          </p:nvPr>
        </p:nvGraphicFramePr>
        <p:xfrm>
          <a:off x="839725" y="1569651"/>
          <a:ext cx="10512549" cy="20318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37075">
                  <a:extLst>
                    <a:ext uri="{9D8B030D-6E8A-4147-A177-3AD203B41FA5}">
                      <a16:colId xmlns:a16="http://schemas.microsoft.com/office/drawing/2014/main" val="1075952278"/>
                    </a:ext>
                  </a:extLst>
                </a:gridCol>
                <a:gridCol w="2478505">
                  <a:extLst>
                    <a:ext uri="{9D8B030D-6E8A-4147-A177-3AD203B41FA5}">
                      <a16:colId xmlns:a16="http://schemas.microsoft.com/office/drawing/2014/main" val="348628129"/>
                    </a:ext>
                  </a:extLst>
                </a:gridCol>
                <a:gridCol w="1973179">
                  <a:extLst>
                    <a:ext uri="{9D8B030D-6E8A-4147-A177-3AD203B41FA5}">
                      <a16:colId xmlns:a16="http://schemas.microsoft.com/office/drawing/2014/main" val="3825750324"/>
                    </a:ext>
                  </a:extLst>
                </a:gridCol>
                <a:gridCol w="2023790">
                  <a:extLst>
                    <a:ext uri="{9D8B030D-6E8A-4147-A177-3AD203B41FA5}">
                      <a16:colId xmlns:a16="http://schemas.microsoft.com/office/drawing/2014/main" val="3338988215"/>
                    </a:ext>
                  </a:extLst>
                </a:gridCol>
              </a:tblGrid>
              <a:tr h="146517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BRIC Grant (2020)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(Building Resilient Infrastructure &amp; Communities)</a:t>
                      </a:r>
                      <a:endParaRPr lang="en-US" sz="21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Administered by TWDB</a:t>
                      </a:r>
                      <a:endParaRPr lang="en-US" sz="21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Project Title for Application</a:t>
                      </a:r>
                      <a:endParaRPr lang="en-US" sz="21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097" marR="142097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</a:rPr>
                        <a:t>Total</a:t>
                      </a:r>
                      <a:endParaRPr lang="en-US" sz="21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</a:rPr>
                        <a:t>Grant</a:t>
                      </a:r>
                      <a:endParaRPr lang="en-US" sz="2100" dirty="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097" marR="142097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Federal</a:t>
                      </a:r>
                      <a:endParaRPr lang="en-US" sz="21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(75%)</a:t>
                      </a:r>
                      <a:endParaRPr lang="en-US" sz="21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097" marR="142097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Local</a:t>
                      </a:r>
                      <a:endParaRPr lang="en-US" sz="21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(25%)</a:t>
                      </a:r>
                      <a:endParaRPr lang="en-US" sz="21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097" marR="142097" marT="0" marB="0" anchor="b"/>
                </a:tc>
                <a:extLst>
                  <a:ext uri="{0D108BD9-81ED-4DB2-BD59-A6C34878D82A}">
                    <a16:rowId xmlns:a16="http://schemas.microsoft.com/office/drawing/2014/main" val="1195030605"/>
                  </a:ext>
                </a:extLst>
              </a:tr>
              <a:tr h="56662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 dirty="0">
                          <a:effectLst/>
                        </a:rPr>
                        <a:t>Channel 100-A Concrete Repairs</a:t>
                      </a:r>
                      <a:endParaRPr lang="en-US" sz="2200" dirty="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097" marR="142097" marT="0" marB="0"/>
                </a:tc>
                <a:tc>
                  <a:txBody>
                    <a:bodyPr/>
                    <a:lstStyle/>
                    <a:p>
                      <a:pPr marL="19050" marR="10668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</a:rPr>
                        <a:t>$39,570,000</a:t>
                      </a:r>
                      <a:endParaRPr lang="en-US" sz="2100" dirty="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097" marR="142097" marT="0" marB="0" anchor="ctr"/>
                </a:tc>
                <a:tc>
                  <a:txBody>
                    <a:bodyPr/>
                    <a:lstStyle/>
                    <a:p>
                      <a:pPr marL="45720" marR="4572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</a:rPr>
                        <a:t>$29,676,000</a:t>
                      </a:r>
                      <a:endParaRPr lang="en-US" sz="21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097" marR="142097" marT="0" marB="0" anchor="ctr"/>
                </a:tc>
                <a:tc>
                  <a:txBody>
                    <a:bodyPr/>
                    <a:lstStyle/>
                    <a:p>
                      <a:pPr marL="0" marR="10287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</a:rPr>
                        <a:t>$9,893,000</a:t>
                      </a:r>
                      <a:endParaRPr lang="en-US" sz="2100" dirty="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097" marR="142097" marT="0" marB="0" anchor="ctr"/>
                </a:tc>
                <a:extLst>
                  <a:ext uri="{0D108BD9-81ED-4DB2-BD59-A6C34878D82A}">
                    <a16:rowId xmlns:a16="http://schemas.microsoft.com/office/drawing/2014/main" val="236624321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0310777B-0F7D-4B89-8F81-097571CA6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6168" y="4161982"/>
            <a:ext cx="3745832" cy="26960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D327E5-61B2-44C8-A85B-5274590801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24" b="5575"/>
          <a:stretch/>
        </p:blipFill>
        <p:spPr>
          <a:xfrm>
            <a:off x="0" y="4170519"/>
            <a:ext cx="4812632" cy="270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6080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4200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61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DBB3E-4F55-4B69-B700-ABB248EC4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742" y="112615"/>
            <a:ext cx="11225464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marR="0" lvl="0" indent="-342900">
              <a:spcAft>
                <a:spcPts val="800"/>
              </a:spcAft>
            </a:pPr>
            <a:r>
              <a:rPr lang="en-US" sz="5300" b="1" kern="1200" cap="all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applications have been submitted</a:t>
            </a:r>
            <a:br>
              <a:rPr lang="en-US" sz="4800" b="1" kern="1200" cap="small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4800" b="1" kern="1200" cap="small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chosen for future award</a:t>
            </a:r>
            <a:endParaRPr lang="en-US" sz="4800" b="1" kern="1200" dirty="0">
              <a:solidFill>
                <a:srgbClr val="FF0000"/>
              </a:solidFill>
              <a:effectLst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6F713BE-346F-4B93-AE73-C8FE2CA835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589751"/>
              </p:ext>
            </p:extLst>
          </p:nvPr>
        </p:nvGraphicFramePr>
        <p:xfrm>
          <a:off x="838199" y="2098115"/>
          <a:ext cx="10512549" cy="2151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08870">
                  <a:extLst>
                    <a:ext uri="{9D8B030D-6E8A-4147-A177-3AD203B41FA5}">
                      <a16:colId xmlns:a16="http://schemas.microsoft.com/office/drawing/2014/main" val="3705813261"/>
                    </a:ext>
                  </a:extLst>
                </a:gridCol>
                <a:gridCol w="2381804">
                  <a:extLst>
                    <a:ext uri="{9D8B030D-6E8A-4147-A177-3AD203B41FA5}">
                      <a16:colId xmlns:a16="http://schemas.microsoft.com/office/drawing/2014/main" val="169600327"/>
                    </a:ext>
                  </a:extLst>
                </a:gridCol>
                <a:gridCol w="2221917">
                  <a:extLst>
                    <a:ext uri="{9D8B030D-6E8A-4147-A177-3AD203B41FA5}">
                      <a16:colId xmlns:a16="http://schemas.microsoft.com/office/drawing/2014/main" val="2397953285"/>
                    </a:ext>
                  </a:extLst>
                </a:gridCol>
                <a:gridCol w="2299958">
                  <a:extLst>
                    <a:ext uri="{9D8B030D-6E8A-4147-A177-3AD203B41FA5}">
                      <a16:colId xmlns:a16="http://schemas.microsoft.com/office/drawing/2014/main" val="261611828"/>
                    </a:ext>
                  </a:extLst>
                </a:gridCol>
              </a:tblGrid>
              <a:tr h="9258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FMA Grants (2020)</a:t>
                      </a:r>
                      <a:br>
                        <a:rPr lang="en-US" sz="1800" dirty="0">
                          <a:effectLst/>
                        </a:rPr>
                      </a:br>
                      <a:r>
                        <a:rPr lang="en-US" sz="1800" dirty="0">
                          <a:effectLst/>
                        </a:rPr>
                        <a:t>Administered by TWDB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Project Title for Application</a:t>
                      </a:r>
                      <a:endParaRPr lang="en-US" sz="2000" dirty="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46" marR="13704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Total</a:t>
                      </a:r>
                      <a:endParaRPr lang="en-US" sz="20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Grant</a:t>
                      </a:r>
                      <a:endParaRPr lang="en-US" sz="20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46" marR="13704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Federal</a:t>
                      </a:r>
                      <a:endParaRPr lang="en-US" sz="20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(75%)</a:t>
                      </a:r>
                      <a:endParaRPr lang="en-US" sz="20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46" marR="13704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Local</a:t>
                      </a:r>
                      <a:endParaRPr lang="en-US" sz="20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(25%)</a:t>
                      </a:r>
                      <a:endParaRPr lang="en-US" sz="20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46" marR="137046" marT="0" marB="0" anchor="b"/>
                </a:tc>
                <a:extLst>
                  <a:ext uri="{0D108BD9-81ED-4DB2-BD59-A6C34878D82A}">
                    <a16:rowId xmlns:a16="http://schemas.microsoft.com/office/drawing/2014/main" val="1568311515"/>
                  </a:ext>
                </a:extLst>
              </a:tr>
              <a:tr h="40907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 dirty="0">
                          <a:effectLst/>
                        </a:rPr>
                        <a:t>Ditch 505 Fannett Detention</a:t>
                      </a:r>
                      <a:endParaRPr lang="en-US" sz="2000" dirty="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46" marR="137046" marT="0" marB="0"/>
                </a:tc>
                <a:tc>
                  <a:txBody>
                    <a:bodyPr/>
                    <a:lstStyle/>
                    <a:p>
                      <a:pPr marL="19050" marR="10668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 dirty="0">
                          <a:effectLst/>
                        </a:rPr>
                        <a:t>$13,520,000</a:t>
                      </a:r>
                      <a:endParaRPr lang="en-US" sz="2000" dirty="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46" marR="137046" marT="0" marB="0"/>
                </a:tc>
                <a:tc>
                  <a:txBody>
                    <a:bodyPr/>
                    <a:lstStyle/>
                    <a:p>
                      <a:pPr marL="0" marR="4572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>
                          <a:effectLst/>
                        </a:rPr>
                        <a:t>$10,140,000</a:t>
                      </a:r>
                      <a:endParaRPr lang="en-US" sz="20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46" marR="137046" marT="0" marB="0"/>
                </a:tc>
                <a:tc>
                  <a:txBody>
                    <a:bodyPr/>
                    <a:lstStyle/>
                    <a:p>
                      <a:pPr marL="0" marR="16256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>
                          <a:effectLst/>
                        </a:rPr>
                        <a:t>$3,380,000</a:t>
                      </a:r>
                      <a:endParaRPr lang="en-US" sz="20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46" marR="137046" marT="0" marB="0"/>
                </a:tc>
                <a:extLst>
                  <a:ext uri="{0D108BD9-81ED-4DB2-BD59-A6C34878D82A}">
                    <a16:rowId xmlns:a16="http://schemas.microsoft.com/office/drawing/2014/main" val="4209075843"/>
                  </a:ext>
                </a:extLst>
              </a:tr>
              <a:tr h="40809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 dirty="0">
                          <a:effectLst/>
                        </a:rPr>
                        <a:t>East China Relief</a:t>
                      </a:r>
                      <a:endParaRPr lang="en-US" sz="2000" dirty="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46" marR="137046" marT="0" marB="0"/>
                </a:tc>
                <a:tc>
                  <a:txBody>
                    <a:bodyPr/>
                    <a:lstStyle/>
                    <a:p>
                      <a:pPr marL="19050" marR="10668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 dirty="0">
                          <a:effectLst/>
                        </a:rPr>
                        <a:t>$2,850,000</a:t>
                      </a:r>
                      <a:endParaRPr lang="en-US" sz="2000" dirty="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46" marR="137046" marT="0" marB="0"/>
                </a:tc>
                <a:tc>
                  <a:txBody>
                    <a:bodyPr/>
                    <a:lstStyle/>
                    <a:p>
                      <a:pPr marL="0" marR="4572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>
                          <a:effectLst/>
                        </a:rPr>
                        <a:t>$2,137,500</a:t>
                      </a:r>
                      <a:endParaRPr lang="en-US" sz="20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46" marR="137046" marT="0" marB="0"/>
                </a:tc>
                <a:tc>
                  <a:txBody>
                    <a:bodyPr/>
                    <a:lstStyle/>
                    <a:p>
                      <a:pPr marL="0" marR="16256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>
                          <a:effectLst/>
                        </a:rPr>
                        <a:t>$712,500</a:t>
                      </a:r>
                      <a:endParaRPr lang="en-US" sz="20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46" marR="137046" marT="0" marB="0"/>
                </a:tc>
                <a:extLst>
                  <a:ext uri="{0D108BD9-81ED-4DB2-BD59-A6C34878D82A}">
                    <a16:rowId xmlns:a16="http://schemas.microsoft.com/office/drawing/2014/main" val="1991569191"/>
                  </a:ext>
                </a:extLst>
              </a:tr>
              <a:tr h="40809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>
                          <a:effectLst/>
                        </a:rPr>
                        <a:t>South Nome Relief</a:t>
                      </a:r>
                      <a:endParaRPr lang="en-US" sz="20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46" marR="137046" marT="0" marB="0"/>
                </a:tc>
                <a:tc>
                  <a:txBody>
                    <a:bodyPr/>
                    <a:lstStyle/>
                    <a:p>
                      <a:pPr marL="19050" marR="10668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 dirty="0">
                          <a:effectLst/>
                        </a:rPr>
                        <a:t>$2,290,000</a:t>
                      </a:r>
                      <a:endParaRPr lang="en-US" sz="2000" dirty="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46" marR="137046" marT="0" marB="0"/>
                </a:tc>
                <a:tc>
                  <a:txBody>
                    <a:bodyPr/>
                    <a:lstStyle/>
                    <a:p>
                      <a:pPr marL="0" marR="4572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>
                          <a:effectLst/>
                        </a:rPr>
                        <a:t>$1,717,500</a:t>
                      </a:r>
                      <a:endParaRPr lang="en-US" sz="20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46" marR="137046" marT="0" marB="0"/>
                </a:tc>
                <a:tc>
                  <a:txBody>
                    <a:bodyPr/>
                    <a:lstStyle/>
                    <a:p>
                      <a:pPr marL="0" marR="16256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 dirty="0">
                          <a:effectLst/>
                        </a:rPr>
                        <a:t>$572,500</a:t>
                      </a:r>
                      <a:endParaRPr lang="en-US" sz="2000" dirty="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46" marR="137046" marT="0" marB="0"/>
                </a:tc>
                <a:extLst>
                  <a:ext uri="{0D108BD9-81ED-4DB2-BD59-A6C34878D82A}">
                    <a16:rowId xmlns:a16="http://schemas.microsoft.com/office/drawing/2014/main" val="23584621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38802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4200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61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DBB3E-4F55-4B69-B700-ABB248EC4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marR="0" lvl="0" indent="-342900">
              <a:spcAft>
                <a:spcPts val="800"/>
              </a:spcAft>
            </a:pPr>
            <a:r>
              <a:rPr lang="en-US" sz="4800" b="1" kern="1200" cap="all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application has been submitted</a:t>
            </a:r>
            <a:br>
              <a:rPr lang="en-US" sz="4800" b="1" kern="1200" cap="small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4800" b="1" kern="1200" cap="small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under review</a:t>
            </a:r>
            <a:endParaRPr lang="en-US" sz="4800" b="1" kern="1200" dirty="0">
              <a:solidFill>
                <a:srgbClr val="FF0000"/>
              </a:solidFill>
              <a:effectLst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63819B0-E1F0-4BE3-A55C-1D760573A1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930378"/>
              </p:ext>
            </p:extLst>
          </p:nvPr>
        </p:nvGraphicFramePr>
        <p:xfrm>
          <a:off x="910390" y="2091081"/>
          <a:ext cx="10512549" cy="17510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66410">
                  <a:extLst>
                    <a:ext uri="{9D8B030D-6E8A-4147-A177-3AD203B41FA5}">
                      <a16:colId xmlns:a16="http://schemas.microsoft.com/office/drawing/2014/main" val="1958211713"/>
                    </a:ext>
                  </a:extLst>
                </a:gridCol>
                <a:gridCol w="2133503">
                  <a:extLst>
                    <a:ext uri="{9D8B030D-6E8A-4147-A177-3AD203B41FA5}">
                      <a16:colId xmlns:a16="http://schemas.microsoft.com/office/drawing/2014/main" val="2152769775"/>
                    </a:ext>
                  </a:extLst>
                </a:gridCol>
                <a:gridCol w="2062919">
                  <a:extLst>
                    <a:ext uri="{9D8B030D-6E8A-4147-A177-3AD203B41FA5}">
                      <a16:colId xmlns:a16="http://schemas.microsoft.com/office/drawing/2014/main" val="345858122"/>
                    </a:ext>
                  </a:extLst>
                </a:gridCol>
                <a:gridCol w="2349717">
                  <a:extLst>
                    <a:ext uri="{9D8B030D-6E8A-4147-A177-3AD203B41FA5}">
                      <a16:colId xmlns:a16="http://schemas.microsoft.com/office/drawing/2014/main" val="1739327248"/>
                    </a:ext>
                  </a:extLst>
                </a:gridCol>
              </a:tblGrid>
              <a:tr h="113721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</a:rPr>
                        <a:t>FMA Grant (2020)</a:t>
                      </a:r>
                      <a:br>
                        <a:rPr lang="en-US" sz="2200">
                          <a:effectLst/>
                        </a:rPr>
                      </a:br>
                      <a:r>
                        <a:rPr lang="en-US" sz="2200">
                          <a:effectLst/>
                        </a:rPr>
                        <a:t>Administered by TWDB</a:t>
                      </a:r>
                      <a:endParaRPr lang="en-US" sz="25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Project Title for Application</a:t>
                      </a:r>
                      <a:endParaRPr lang="en-US" sz="25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8338" marR="1683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Total</a:t>
                      </a:r>
                      <a:endParaRPr lang="en-US" sz="25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Grant</a:t>
                      </a:r>
                      <a:endParaRPr lang="en-US" sz="2500" dirty="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8338" marR="16833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Federal</a:t>
                      </a:r>
                      <a:endParaRPr lang="en-US" sz="25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Max Paid</a:t>
                      </a:r>
                      <a:endParaRPr lang="en-US" sz="25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8338" marR="16833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Local</a:t>
                      </a:r>
                      <a:endParaRPr lang="en-US" sz="25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Obligation</a:t>
                      </a:r>
                      <a:endParaRPr lang="en-US" sz="25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8338" marR="168338" marT="0" marB="0" anchor="b"/>
                </a:tc>
                <a:extLst>
                  <a:ext uri="{0D108BD9-81ED-4DB2-BD59-A6C34878D82A}">
                    <a16:rowId xmlns:a16="http://schemas.microsoft.com/office/drawing/2014/main" val="670445541"/>
                  </a:ext>
                </a:extLst>
              </a:tr>
              <a:tr h="61378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 dirty="0">
                          <a:effectLst/>
                        </a:rPr>
                        <a:t>Hazard Mitigation Plan Update</a:t>
                      </a:r>
                      <a:endParaRPr lang="en-US" sz="2200" dirty="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8338" marR="168338" marT="0" marB="0"/>
                </a:tc>
                <a:tc>
                  <a:txBody>
                    <a:bodyPr/>
                    <a:lstStyle/>
                    <a:p>
                      <a:pPr marL="19050" marR="10668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700">
                          <a:effectLst/>
                        </a:rPr>
                        <a:t>$45,000</a:t>
                      </a:r>
                      <a:endParaRPr lang="en-US" sz="25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8338" marR="168338" marT="0" marB="0"/>
                </a:tc>
                <a:tc>
                  <a:txBody>
                    <a:bodyPr/>
                    <a:lstStyle/>
                    <a:p>
                      <a:pPr marL="0" marR="4572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700">
                          <a:effectLst/>
                        </a:rPr>
                        <a:t>$25,000</a:t>
                      </a:r>
                      <a:endParaRPr lang="en-US" sz="25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8338" marR="168338" marT="0" marB="0"/>
                </a:tc>
                <a:tc>
                  <a:txBody>
                    <a:bodyPr/>
                    <a:lstStyle/>
                    <a:p>
                      <a:pPr marL="0" marR="16256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700" dirty="0">
                          <a:effectLst/>
                        </a:rPr>
                        <a:t>$20,000</a:t>
                      </a:r>
                      <a:endParaRPr lang="en-US" sz="2500" dirty="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8338" marR="168338" marT="0" marB="0"/>
                </a:tc>
                <a:extLst>
                  <a:ext uri="{0D108BD9-81ED-4DB2-BD59-A6C34878D82A}">
                    <a16:rowId xmlns:a16="http://schemas.microsoft.com/office/drawing/2014/main" val="34930909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62380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4200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61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DBB3E-4F55-4B69-B700-ABB248EC4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marR="0" lvl="0" indent="-342900">
              <a:spcAft>
                <a:spcPts val="800"/>
              </a:spcAft>
            </a:pPr>
            <a:r>
              <a:rPr lang="en-US" sz="4800" b="1" kern="1200" cap="all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applications have been submitted</a:t>
            </a:r>
            <a:br>
              <a:rPr lang="en-US" sz="4800" b="1" kern="1200" cap="small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4800" b="1" kern="1200" cap="small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under review</a:t>
            </a:r>
            <a:endParaRPr lang="en-US" sz="4800" b="1" kern="1200" dirty="0">
              <a:solidFill>
                <a:srgbClr val="FF0000"/>
              </a:solidFill>
              <a:effectLst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06DADD1F-D5A3-47D7-82E9-809E17E995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857368"/>
              </p:ext>
            </p:extLst>
          </p:nvPr>
        </p:nvGraphicFramePr>
        <p:xfrm>
          <a:off x="841251" y="2000598"/>
          <a:ext cx="10512549" cy="36586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16297">
                  <a:extLst>
                    <a:ext uri="{9D8B030D-6E8A-4147-A177-3AD203B41FA5}">
                      <a16:colId xmlns:a16="http://schemas.microsoft.com/office/drawing/2014/main" val="1868852738"/>
                    </a:ext>
                  </a:extLst>
                </a:gridCol>
                <a:gridCol w="2281822">
                  <a:extLst>
                    <a:ext uri="{9D8B030D-6E8A-4147-A177-3AD203B41FA5}">
                      <a16:colId xmlns:a16="http://schemas.microsoft.com/office/drawing/2014/main" val="374102860"/>
                    </a:ext>
                  </a:extLst>
                </a:gridCol>
                <a:gridCol w="2332880">
                  <a:extLst>
                    <a:ext uri="{9D8B030D-6E8A-4147-A177-3AD203B41FA5}">
                      <a16:colId xmlns:a16="http://schemas.microsoft.com/office/drawing/2014/main" val="1867223846"/>
                    </a:ext>
                  </a:extLst>
                </a:gridCol>
                <a:gridCol w="1981550">
                  <a:extLst>
                    <a:ext uri="{9D8B030D-6E8A-4147-A177-3AD203B41FA5}">
                      <a16:colId xmlns:a16="http://schemas.microsoft.com/office/drawing/2014/main" val="3483550583"/>
                    </a:ext>
                  </a:extLst>
                </a:gridCol>
              </a:tblGrid>
              <a:tr h="88695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CDBG-MIT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Administered by TGLO</a:t>
                      </a:r>
                      <a:endParaRPr lang="en-US" sz="19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Project Title for Application</a:t>
                      </a:r>
                      <a:endParaRPr lang="en-US" sz="19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293" marR="13129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Total</a:t>
                      </a:r>
                      <a:endParaRPr lang="en-US" sz="19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Grant</a:t>
                      </a:r>
                      <a:endParaRPr lang="en-US" sz="1900" dirty="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293" marR="13129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Federal</a:t>
                      </a:r>
                      <a:endParaRPr lang="en-US" sz="19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(99%)</a:t>
                      </a:r>
                      <a:endParaRPr lang="en-US" sz="19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293" marR="13129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Local</a:t>
                      </a:r>
                      <a:endParaRPr lang="en-US" sz="19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(1%)</a:t>
                      </a:r>
                      <a:endParaRPr lang="en-US" sz="19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293" marR="131293" marT="0" marB="0" anchor="b"/>
                </a:tc>
                <a:extLst>
                  <a:ext uri="{0D108BD9-81ED-4DB2-BD59-A6C34878D82A}">
                    <a16:rowId xmlns:a16="http://schemas.microsoft.com/office/drawing/2014/main" val="2782380227"/>
                  </a:ext>
                </a:extLst>
              </a:tr>
              <a:tr h="79942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>
                          <a:effectLst/>
                        </a:rPr>
                        <a:t>Bayou Din Detention</a:t>
                      </a:r>
                      <a:endParaRPr lang="en-US" sz="1900">
                        <a:effectLst/>
                      </a:endParaRPr>
                    </a:p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700">
                          <a:effectLst/>
                        </a:rPr>
                        <a:t>Joint with Jefferson County</a:t>
                      </a:r>
                      <a:endParaRPr lang="en-US" sz="19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293" marR="131293" marT="0" marB="0"/>
                </a:tc>
                <a:tc>
                  <a:txBody>
                    <a:bodyPr/>
                    <a:lstStyle/>
                    <a:p>
                      <a:pPr marL="19050" marR="10668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>
                          <a:effectLst/>
                        </a:rPr>
                        <a:t>$64,040,000</a:t>
                      </a:r>
                      <a:endParaRPr lang="en-US" sz="19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293" marR="131293" marT="0" marB="0"/>
                </a:tc>
                <a:tc>
                  <a:txBody>
                    <a:bodyPr/>
                    <a:lstStyle/>
                    <a:p>
                      <a:pPr marL="106680" marR="4572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>
                          <a:effectLst/>
                        </a:rPr>
                        <a:t>$63,399,600</a:t>
                      </a:r>
                      <a:endParaRPr lang="en-US" sz="19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293" marR="131293" marT="0" marB="0"/>
                </a:tc>
                <a:tc>
                  <a:txBody>
                    <a:bodyPr/>
                    <a:lstStyle/>
                    <a:p>
                      <a:pPr marL="0" marR="16256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>
                          <a:effectLst/>
                        </a:rPr>
                        <a:t>$640,400</a:t>
                      </a:r>
                      <a:endParaRPr lang="en-US" sz="19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293" marR="131293" marT="0" marB="0"/>
                </a:tc>
                <a:extLst>
                  <a:ext uri="{0D108BD9-81ED-4DB2-BD59-A6C34878D82A}">
                    <a16:rowId xmlns:a16="http://schemas.microsoft.com/office/drawing/2014/main" val="454185462"/>
                  </a:ext>
                </a:extLst>
              </a:tr>
              <a:tr h="39096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>
                          <a:effectLst/>
                        </a:rPr>
                        <a:t>Blanchette Diversion Project</a:t>
                      </a:r>
                      <a:endParaRPr lang="en-US" sz="19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293" marR="131293" marT="0" marB="0"/>
                </a:tc>
                <a:tc>
                  <a:txBody>
                    <a:bodyPr/>
                    <a:lstStyle/>
                    <a:p>
                      <a:pPr marL="19050" marR="10668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>
                          <a:effectLst/>
                        </a:rPr>
                        <a:t>$99,745,950</a:t>
                      </a:r>
                      <a:endParaRPr lang="en-US" sz="19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293" marR="131293" marT="0" marB="0"/>
                </a:tc>
                <a:tc>
                  <a:txBody>
                    <a:bodyPr/>
                    <a:lstStyle/>
                    <a:p>
                      <a:pPr marL="106680" marR="4572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>
                          <a:effectLst/>
                        </a:rPr>
                        <a:t>$98,748,491</a:t>
                      </a:r>
                      <a:endParaRPr lang="en-US" sz="19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293" marR="131293" marT="0" marB="0"/>
                </a:tc>
                <a:tc>
                  <a:txBody>
                    <a:bodyPr/>
                    <a:lstStyle/>
                    <a:p>
                      <a:pPr marL="0" marR="16256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>
                          <a:effectLst/>
                        </a:rPr>
                        <a:t>$997,460</a:t>
                      </a:r>
                      <a:endParaRPr lang="en-US" sz="19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293" marR="131293" marT="0" marB="0"/>
                </a:tc>
                <a:extLst>
                  <a:ext uri="{0D108BD9-81ED-4DB2-BD59-A6C34878D82A}">
                    <a16:rowId xmlns:a16="http://schemas.microsoft.com/office/drawing/2014/main" val="3650687661"/>
                  </a:ext>
                </a:extLst>
              </a:tr>
              <a:tr h="79942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>
                          <a:effectLst/>
                        </a:rPr>
                        <a:t>South Park Diversion</a:t>
                      </a:r>
                      <a:endParaRPr lang="en-US" sz="1900">
                        <a:effectLst/>
                      </a:endParaRPr>
                    </a:p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700">
                          <a:effectLst/>
                        </a:rPr>
                        <a:t>Joint with City of Beaumont </a:t>
                      </a:r>
                      <a:endParaRPr lang="en-US" sz="19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293" marR="131293" marT="0" marB="0"/>
                </a:tc>
                <a:tc>
                  <a:txBody>
                    <a:bodyPr/>
                    <a:lstStyle/>
                    <a:p>
                      <a:pPr marL="19050" marR="10668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>
                          <a:effectLst/>
                        </a:rPr>
                        <a:t>$46,400,000</a:t>
                      </a:r>
                      <a:endParaRPr lang="en-US" sz="19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293" marR="131293" marT="0" marB="0"/>
                </a:tc>
                <a:tc>
                  <a:txBody>
                    <a:bodyPr/>
                    <a:lstStyle/>
                    <a:p>
                      <a:pPr marL="106680" marR="4572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>
                          <a:effectLst/>
                        </a:rPr>
                        <a:t>$45,936,000</a:t>
                      </a:r>
                      <a:endParaRPr lang="en-US" sz="19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293" marR="131293" marT="0" marB="0"/>
                </a:tc>
                <a:tc>
                  <a:txBody>
                    <a:bodyPr/>
                    <a:lstStyle/>
                    <a:p>
                      <a:pPr marL="0" marR="16256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>
                          <a:effectLst/>
                        </a:rPr>
                        <a:t>$464,000</a:t>
                      </a:r>
                      <a:endParaRPr lang="en-US" sz="19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293" marR="131293" marT="0" marB="0"/>
                </a:tc>
                <a:extLst>
                  <a:ext uri="{0D108BD9-81ED-4DB2-BD59-A6C34878D82A}">
                    <a16:rowId xmlns:a16="http://schemas.microsoft.com/office/drawing/2014/main" val="3427630142"/>
                  </a:ext>
                </a:extLst>
              </a:tr>
              <a:tr h="39096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>
                          <a:effectLst/>
                        </a:rPr>
                        <a:t>Tevis Diversion Project</a:t>
                      </a:r>
                      <a:endParaRPr lang="en-US" sz="19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293" marR="131293" marT="0" marB="0"/>
                </a:tc>
                <a:tc>
                  <a:txBody>
                    <a:bodyPr/>
                    <a:lstStyle/>
                    <a:p>
                      <a:pPr marL="19050" marR="10668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>
                          <a:effectLst/>
                        </a:rPr>
                        <a:t>$97,985,530</a:t>
                      </a:r>
                      <a:endParaRPr lang="en-US" sz="19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293" marR="131293" marT="0" marB="0"/>
                </a:tc>
                <a:tc>
                  <a:txBody>
                    <a:bodyPr/>
                    <a:lstStyle/>
                    <a:p>
                      <a:pPr marL="106680" marR="4572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>
                          <a:effectLst/>
                        </a:rPr>
                        <a:t>$97,005,675</a:t>
                      </a:r>
                      <a:endParaRPr lang="en-US" sz="19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293" marR="131293" marT="0" marB="0"/>
                </a:tc>
                <a:tc>
                  <a:txBody>
                    <a:bodyPr/>
                    <a:lstStyle/>
                    <a:p>
                      <a:pPr marL="0" marR="16256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>
                          <a:effectLst/>
                        </a:rPr>
                        <a:t>$979,855</a:t>
                      </a:r>
                      <a:endParaRPr lang="en-US" sz="19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293" marR="131293" marT="0" marB="0"/>
                </a:tc>
                <a:extLst>
                  <a:ext uri="{0D108BD9-81ED-4DB2-BD59-A6C34878D82A}">
                    <a16:rowId xmlns:a16="http://schemas.microsoft.com/office/drawing/2014/main" val="862724621"/>
                  </a:ext>
                </a:extLst>
              </a:tr>
              <a:tr h="39096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 dirty="0">
                          <a:effectLst/>
                        </a:rPr>
                        <a:t>Tyrrell Park Detention II</a:t>
                      </a:r>
                      <a:endParaRPr lang="en-US" sz="1900" dirty="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293" marR="131293" marT="0" marB="0"/>
                </a:tc>
                <a:tc>
                  <a:txBody>
                    <a:bodyPr/>
                    <a:lstStyle/>
                    <a:p>
                      <a:pPr marL="19050" marR="10668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>
                          <a:effectLst/>
                        </a:rPr>
                        <a:t>$49,380,000</a:t>
                      </a:r>
                      <a:endParaRPr lang="en-US" sz="19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293" marR="131293" marT="0" marB="0"/>
                </a:tc>
                <a:tc>
                  <a:txBody>
                    <a:bodyPr/>
                    <a:lstStyle/>
                    <a:p>
                      <a:pPr marL="106680" marR="4572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>
                          <a:effectLst/>
                        </a:rPr>
                        <a:t>$48,886,200</a:t>
                      </a:r>
                      <a:endParaRPr lang="en-US" sz="19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293" marR="131293" marT="0" marB="0"/>
                </a:tc>
                <a:tc>
                  <a:txBody>
                    <a:bodyPr/>
                    <a:lstStyle/>
                    <a:p>
                      <a:pPr marL="0" marR="16256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 dirty="0">
                          <a:effectLst/>
                        </a:rPr>
                        <a:t>$493,800</a:t>
                      </a:r>
                      <a:endParaRPr lang="en-US" sz="1900" dirty="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293" marR="131293" marT="0" marB="0"/>
                </a:tc>
                <a:extLst>
                  <a:ext uri="{0D108BD9-81ED-4DB2-BD59-A6C34878D82A}">
                    <a16:rowId xmlns:a16="http://schemas.microsoft.com/office/drawing/2014/main" val="2752907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1981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4200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61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DBB3E-4F55-4B69-B700-ABB248EC4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marR="0" lvl="0" indent="-342900">
              <a:spcAft>
                <a:spcPts val="800"/>
              </a:spcAft>
            </a:pPr>
            <a:r>
              <a:rPr lang="en-US" sz="4800" b="1" kern="1200" cap="all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applications have been submitted</a:t>
            </a:r>
            <a:br>
              <a:rPr lang="en-US" sz="4800" b="1" kern="1200" cap="small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4800" b="1" kern="1200" cap="small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under design</a:t>
            </a:r>
            <a:endParaRPr lang="en-US" sz="4800" b="1" kern="1200" dirty="0">
              <a:solidFill>
                <a:srgbClr val="FF0000"/>
              </a:solidFill>
              <a:effectLst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60F5B58B-4196-4EFF-BFE9-5CB891D034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1281300"/>
              </p:ext>
            </p:extLst>
          </p:nvPr>
        </p:nvGraphicFramePr>
        <p:xfrm>
          <a:off x="1327484" y="1624868"/>
          <a:ext cx="9537032" cy="31940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22313">
                  <a:extLst>
                    <a:ext uri="{9D8B030D-6E8A-4147-A177-3AD203B41FA5}">
                      <a16:colId xmlns:a16="http://schemas.microsoft.com/office/drawing/2014/main" val="458571398"/>
                    </a:ext>
                  </a:extLst>
                </a:gridCol>
                <a:gridCol w="1842656">
                  <a:extLst>
                    <a:ext uri="{9D8B030D-6E8A-4147-A177-3AD203B41FA5}">
                      <a16:colId xmlns:a16="http://schemas.microsoft.com/office/drawing/2014/main" val="1496866024"/>
                    </a:ext>
                  </a:extLst>
                </a:gridCol>
                <a:gridCol w="1900989">
                  <a:extLst>
                    <a:ext uri="{9D8B030D-6E8A-4147-A177-3AD203B41FA5}">
                      <a16:colId xmlns:a16="http://schemas.microsoft.com/office/drawing/2014/main" val="2560804699"/>
                    </a:ext>
                  </a:extLst>
                </a:gridCol>
                <a:gridCol w="1171074">
                  <a:extLst>
                    <a:ext uri="{9D8B030D-6E8A-4147-A177-3AD203B41FA5}">
                      <a16:colId xmlns:a16="http://schemas.microsoft.com/office/drawing/2014/main" val="521831669"/>
                    </a:ext>
                  </a:extLst>
                </a:gridCol>
              </a:tblGrid>
              <a:tr h="131074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CDBG-DR</a:t>
                      </a:r>
                      <a:br>
                        <a:rPr lang="en-US" sz="2000">
                          <a:effectLst/>
                        </a:rPr>
                      </a:br>
                      <a:r>
                        <a:rPr lang="en-US" sz="2000">
                          <a:effectLst/>
                        </a:rPr>
                        <a:t>Jefferson County Allocation Share</a:t>
                      </a:r>
                      <a:endParaRPr lang="en-US" sz="22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Administered by TGLO</a:t>
                      </a:r>
                      <a:endParaRPr lang="en-US" sz="22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Project Title for Application</a:t>
                      </a:r>
                      <a:endParaRPr lang="en-US" sz="22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704" marR="14970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Total</a:t>
                      </a:r>
                      <a:endParaRPr lang="en-US" sz="2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Grant</a:t>
                      </a:r>
                      <a:endParaRPr lang="en-US" sz="2200" dirty="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704" marR="14970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Federal</a:t>
                      </a:r>
                      <a:endParaRPr lang="en-US" sz="22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(100%)</a:t>
                      </a:r>
                      <a:endParaRPr lang="en-US" sz="22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704" marR="14970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Local</a:t>
                      </a:r>
                      <a:endParaRPr lang="en-US" sz="22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2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704" marR="149704" marT="0" marB="0" anchor="b"/>
                </a:tc>
                <a:extLst>
                  <a:ext uri="{0D108BD9-81ED-4DB2-BD59-A6C34878D82A}">
                    <a16:rowId xmlns:a16="http://schemas.microsoft.com/office/drawing/2014/main" val="2500514395"/>
                  </a:ext>
                </a:extLst>
              </a:tr>
              <a:tr h="54217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Ditch 107 Rehabilitation Project</a:t>
                      </a:r>
                      <a:endParaRPr lang="en-US" sz="2200" dirty="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704" marR="149704" marT="0" marB="0"/>
                </a:tc>
                <a:tc>
                  <a:txBody>
                    <a:bodyPr/>
                    <a:lstStyle/>
                    <a:p>
                      <a:pPr marL="19050" marR="10668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>
                          <a:effectLst/>
                        </a:rPr>
                        <a:t>$958,000</a:t>
                      </a:r>
                      <a:endParaRPr lang="en-US" sz="22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704" marR="149704" marT="0" marB="0"/>
                </a:tc>
                <a:tc>
                  <a:txBody>
                    <a:bodyPr/>
                    <a:lstStyle/>
                    <a:p>
                      <a:pPr marL="106680" marR="4572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>
                          <a:effectLst/>
                        </a:rPr>
                        <a:t>$958,000</a:t>
                      </a:r>
                      <a:endParaRPr lang="en-US" sz="22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704" marR="14970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 dirty="0">
                          <a:effectLst/>
                        </a:rPr>
                        <a:t>N/A</a:t>
                      </a:r>
                      <a:endParaRPr lang="en-US" sz="2200" dirty="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704" marR="149704" marT="0" marB="0"/>
                </a:tc>
                <a:extLst>
                  <a:ext uri="{0D108BD9-81ED-4DB2-BD59-A6C34878D82A}">
                    <a16:rowId xmlns:a16="http://schemas.microsoft.com/office/drawing/2014/main" val="1103818551"/>
                  </a:ext>
                </a:extLst>
              </a:tr>
              <a:tr h="52939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Ditch 110-B Rehabilitation Project</a:t>
                      </a:r>
                      <a:endParaRPr lang="en-US" sz="2200" dirty="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704" marR="149704" marT="0" marB="0"/>
                </a:tc>
                <a:tc>
                  <a:txBody>
                    <a:bodyPr/>
                    <a:lstStyle/>
                    <a:p>
                      <a:pPr marL="19050" marR="10668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>
                          <a:effectLst/>
                        </a:rPr>
                        <a:t>$696,000</a:t>
                      </a:r>
                      <a:endParaRPr lang="en-US" sz="22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704" marR="149704" marT="0" marB="0"/>
                </a:tc>
                <a:tc>
                  <a:txBody>
                    <a:bodyPr/>
                    <a:lstStyle/>
                    <a:p>
                      <a:pPr marL="106680" marR="4572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>
                          <a:effectLst/>
                        </a:rPr>
                        <a:t>$696,000</a:t>
                      </a:r>
                      <a:endParaRPr lang="en-US" sz="22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704" marR="14970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>
                          <a:effectLst/>
                        </a:rPr>
                        <a:t>N/A</a:t>
                      </a:r>
                      <a:endParaRPr lang="en-US" sz="22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704" marR="149704" marT="0" marB="0"/>
                </a:tc>
                <a:extLst>
                  <a:ext uri="{0D108BD9-81ED-4DB2-BD59-A6C34878D82A}">
                    <a16:rowId xmlns:a16="http://schemas.microsoft.com/office/drawing/2014/main" val="290236995"/>
                  </a:ext>
                </a:extLst>
              </a:tr>
              <a:tr h="8117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Taylor’s Bayou Drainage Improvements @ SH-124</a:t>
                      </a:r>
                      <a:endParaRPr lang="en-US" sz="2200" dirty="0">
                        <a:solidFill>
                          <a:srgbClr val="FF0000"/>
                        </a:solidFill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704" marR="149704" marT="0" marB="0"/>
                </a:tc>
                <a:tc>
                  <a:txBody>
                    <a:bodyPr/>
                    <a:lstStyle/>
                    <a:p>
                      <a:pPr marL="19050" marR="10668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$2,500,860</a:t>
                      </a:r>
                      <a:endParaRPr lang="en-US" sz="2200" dirty="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704" marR="149704" marT="0" marB="0"/>
                </a:tc>
                <a:tc>
                  <a:txBody>
                    <a:bodyPr/>
                    <a:lstStyle/>
                    <a:p>
                      <a:pPr marL="106680" marR="4572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>
                          <a:effectLst/>
                        </a:rPr>
                        <a:t>$2,500,860</a:t>
                      </a:r>
                      <a:endParaRPr lang="en-US" sz="220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704" marR="14970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200" dirty="0">
                          <a:effectLst/>
                        </a:rPr>
                        <a:t>N/A</a:t>
                      </a:r>
                      <a:endParaRPr lang="en-US" sz="2200" dirty="0">
                        <a:effectLst/>
                        <a:latin typeface="Courier 10cp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704" marR="149704" marT="0" marB="0"/>
                </a:tc>
                <a:extLst>
                  <a:ext uri="{0D108BD9-81ED-4DB2-BD59-A6C34878D82A}">
                    <a16:rowId xmlns:a16="http://schemas.microsoft.com/office/drawing/2014/main" val="1406388583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7FFEADBB-A096-4D24-AAC1-D753E2BB3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0" y="4892769"/>
            <a:ext cx="2590800" cy="196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073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4200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61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DBB3E-4F55-4B69-B700-ABB248EC4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3068" y="119185"/>
            <a:ext cx="2497308" cy="9106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/>
              <a:t>SUMMARY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0EF49B-E096-41A3-976E-3A94E97D65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6685" y="1273857"/>
            <a:ext cx="10094752" cy="5035934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>
                <a:latin typeface="+mj-lt"/>
              </a:rPr>
              <a:t>•  GRANT PROGRAM CRITICAL FOR FUNDING MAJOR PROJECTS</a:t>
            </a:r>
            <a:endParaRPr lang="en-US" sz="1400" dirty="0">
              <a:latin typeface="+mj-lt"/>
            </a:endParaRPr>
          </a:p>
          <a:p>
            <a:pPr algn="l">
              <a:lnSpc>
                <a:spcPct val="100000"/>
              </a:lnSpc>
            </a:pPr>
            <a:r>
              <a:rPr lang="en-US" sz="1400" i="1" dirty="0">
                <a:latin typeface="+mj-lt"/>
              </a:rPr>
              <a:t>		●  </a:t>
            </a:r>
            <a:r>
              <a:rPr lang="en-US" sz="1800" i="1" dirty="0">
                <a:latin typeface="+mj-lt"/>
              </a:rPr>
              <a:t>$150 MIL GRANT PROJECTS SINCE 2003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+mj-lt"/>
              </a:rPr>
              <a:t>•  NEWLY CREATED SYSTEMATIC MAINTENANCE PROGRAM – TRACKED BY GPS</a:t>
            </a:r>
          </a:p>
          <a:p>
            <a:pPr algn="l">
              <a:lnSpc>
                <a:spcPct val="100000"/>
              </a:lnSpc>
            </a:pPr>
            <a:endParaRPr lang="en-US" sz="2000" dirty="0">
              <a:latin typeface="+mj-lt"/>
            </a:endParaRP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+mj-lt"/>
              </a:rPr>
              <a:t>•  RESTORING DD6’S DRAINAGE SYSTEM LOST CAPACITY</a:t>
            </a:r>
          </a:p>
          <a:p>
            <a:pPr algn="l">
              <a:lnSpc>
                <a:spcPct val="100000"/>
              </a:lnSpc>
            </a:pPr>
            <a:endParaRPr lang="en-US" sz="2000" dirty="0">
              <a:latin typeface="+mj-lt"/>
            </a:endParaRP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+mj-lt"/>
              </a:rPr>
              <a:t>•  EXPANDING THE MAINTENACE PROGRAM FOR CONCRETE AND EARTHEN CHANNELS</a:t>
            </a:r>
          </a:p>
          <a:p>
            <a:pPr algn="l"/>
            <a:endParaRPr lang="en-US" sz="2000" dirty="0">
              <a:latin typeface="+mj-lt"/>
            </a:endParaRPr>
          </a:p>
          <a:p>
            <a:pPr algn="l"/>
            <a:r>
              <a:rPr lang="en-US" sz="2000" dirty="0">
                <a:latin typeface="+mj-lt"/>
              </a:rPr>
              <a:t>•  CITIZEN COMPLAINTS HAVE BEEN SUBSTANTIALLY REDUCED</a:t>
            </a:r>
          </a:p>
          <a:p>
            <a:pPr algn="l"/>
            <a:r>
              <a:rPr lang="en-US" sz="2000" dirty="0">
                <a:latin typeface="+mj-lt"/>
              </a:rPr>
              <a:t>		</a:t>
            </a:r>
            <a:r>
              <a:rPr lang="en-US" sz="1800" i="1" dirty="0">
                <a:latin typeface="+mj-lt"/>
              </a:rPr>
              <a:t>•  THIS IS TESTAMENT TO OUR DEDICATED STAFF THAT WORKS HARD TO    		    	    MINIMIZE THE RISK OF FLOODING </a:t>
            </a:r>
          </a:p>
          <a:p>
            <a:pPr algn="l"/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835193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4200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61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DBB3E-4F55-4B69-B700-ABB248EC4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412" y="1836095"/>
            <a:ext cx="7877176" cy="694547"/>
          </a:xfrm>
        </p:spPr>
        <p:txBody>
          <a:bodyPr>
            <a:noAutofit/>
          </a:bodyPr>
          <a:lstStyle/>
          <a:p>
            <a:r>
              <a:rPr lang="en-US" sz="8000" b="1" i="1" dirty="0">
                <a:latin typeface="Bell MT" panose="02020503060305020303" pitchFamily="18" charset="0"/>
              </a:rPr>
              <a:t>THANK YOU!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3EDB88C-DD06-4F5F-B100-C5E2AD2CA7E7}"/>
              </a:ext>
            </a:extLst>
          </p:cNvPr>
          <p:cNvSpPr txBox="1">
            <a:spLocks/>
          </p:cNvSpPr>
          <p:nvPr/>
        </p:nvSpPr>
        <p:spPr>
          <a:xfrm>
            <a:off x="2767263" y="2939716"/>
            <a:ext cx="6657474" cy="334642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INFORMATIVE WEBSITE:</a:t>
            </a:r>
          </a:p>
          <a:p>
            <a:r>
              <a:rPr lang="en-US" sz="2900" b="1" dirty="0">
                <a:hlinkClick r:id="rId2"/>
              </a:rPr>
              <a:t>DD6.ORG</a:t>
            </a:r>
            <a:endParaRPr lang="en-US" sz="2900" b="1" dirty="0"/>
          </a:p>
          <a:p>
            <a:pPr algn="l"/>
            <a:endParaRPr lang="en-US" sz="4000" b="1" dirty="0"/>
          </a:p>
          <a:p>
            <a:r>
              <a:rPr lang="en-US" sz="2600" b="1" dirty="0"/>
              <a:t>INTERACTIVE MAPS</a:t>
            </a:r>
          </a:p>
          <a:p>
            <a:endParaRPr lang="en-US" sz="2600" b="1" dirty="0"/>
          </a:p>
          <a:p>
            <a:r>
              <a:rPr lang="en-US" sz="2600" b="1" dirty="0"/>
              <a:t>REAL-TIME RAIN DATA AND WATER LEVELS</a:t>
            </a:r>
          </a:p>
          <a:p>
            <a:endParaRPr lang="en-US" sz="2600" b="1" dirty="0"/>
          </a:p>
          <a:p>
            <a:r>
              <a:rPr lang="en-US" sz="2600" b="1" dirty="0"/>
              <a:t>LIST OF ONGOING PROJECTS</a:t>
            </a:r>
          </a:p>
          <a:p>
            <a:r>
              <a:rPr lang="en-US" sz="4000" b="1" dirty="0"/>
              <a:t> </a:t>
            </a:r>
          </a:p>
          <a:p>
            <a:endParaRPr lang="en-US" sz="4000" b="1" dirty="0"/>
          </a:p>
          <a:p>
            <a:r>
              <a:rPr lang="en-US" sz="4000" b="1" dirty="0"/>
              <a:t>CONTACT US AT:</a:t>
            </a:r>
          </a:p>
          <a:p>
            <a:r>
              <a:rPr lang="en-US" sz="2900" b="1" dirty="0">
                <a:solidFill>
                  <a:schemeClr val="accent1"/>
                </a:solidFill>
              </a:rPr>
              <a:t>(409) 842-1818</a:t>
            </a:r>
          </a:p>
        </p:txBody>
      </p:sp>
    </p:spTree>
    <p:extLst>
      <p:ext uri="{BB962C8B-B14F-4D97-AF65-F5344CB8AC3E}">
        <p14:creationId xmlns:p14="http://schemas.microsoft.com/office/powerpoint/2010/main" val="441937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4200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61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34EBCA-962E-4AE2-813B-6928D3675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0195" y="3711917"/>
            <a:ext cx="4237345" cy="31460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FDBB3E-4F55-4B69-B700-ABB248EC4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264" y="0"/>
            <a:ext cx="9144000" cy="761332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/>
              <a:t>ASSETS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0EF49B-E096-41A3-976E-3A94E97D65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8104" y="688611"/>
            <a:ext cx="6701284" cy="3338429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latin typeface="+mj-lt"/>
              </a:rPr>
              <a:t>•  1,070 MILES OF NUMBERED CHANNELS</a:t>
            </a:r>
          </a:p>
          <a:p>
            <a:pPr algn="l"/>
            <a:r>
              <a:rPr lang="en-US" sz="2000" dirty="0">
                <a:latin typeface="+mj-lt"/>
              </a:rPr>
              <a:t>	•  679 MILES CURRENT/EXISTING ROW (63%)</a:t>
            </a:r>
          </a:p>
          <a:p>
            <a:pPr algn="l"/>
            <a:r>
              <a:rPr lang="en-US" sz="2000" dirty="0">
                <a:latin typeface="+mj-lt"/>
              </a:rPr>
              <a:t>	•  391 MILES FUTURE ROW (37%)</a:t>
            </a:r>
          </a:p>
          <a:p>
            <a:pPr algn="l">
              <a:spcBef>
                <a:spcPts val="0"/>
              </a:spcBef>
            </a:pPr>
            <a:endParaRPr lang="en-US" sz="800" dirty="0">
              <a:latin typeface="+mj-lt"/>
            </a:endParaRPr>
          </a:p>
          <a:p>
            <a:pPr algn="l"/>
            <a:r>
              <a:rPr lang="en-US" sz="2000" dirty="0">
                <a:latin typeface="+mj-lt"/>
              </a:rPr>
              <a:t>•  OVER 34 MILES OF CONCRETE-LINED CHANNELS </a:t>
            </a:r>
          </a:p>
          <a:p>
            <a:pPr algn="l">
              <a:spcBef>
                <a:spcPts val="0"/>
              </a:spcBef>
            </a:pPr>
            <a:endParaRPr lang="en-US" sz="800" dirty="0">
              <a:latin typeface="+mj-lt"/>
            </a:endParaRPr>
          </a:p>
          <a:p>
            <a:pPr algn="l"/>
            <a:r>
              <a:rPr lang="en-US" sz="2000" dirty="0">
                <a:latin typeface="+mj-lt"/>
              </a:rPr>
              <a:t>•  40 DETENSION BASINS </a:t>
            </a:r>
          </a:p>
          <a:p>
            <a:pPr algn="l"/>
            <a:r>
              <a:rPr lang="en-US" sz="2000" dirty="0">
                <a:latin typeface="+mj-lt"/>
              </a:rPr>
              <a:t>		</a:t>
            </a:r>
            <a:r>
              <a:rPr lang="en-US" sz="1600" dirty="0">
                <a:latin typeface="+mj-lt"/>
              </a:rPr>
              <a:t>• 2 UNDER CONSTRUCTION</a:t>
            </a:r>
          </a:p>
          <a:p>
            <a:pPr algn="l"/>
            <a:r>
              <a:rPr lang="en-US" sz="1600" dirty="0">
                <a:latin typeface="+mj-lt"/>
              </a:rPr>
              <a:t>		• 1  UNDER DESIGN</a:t>
            </a:r>
          </a:p>
          <a:p>
            <a:pPr algn="l"/>
            <a:r>
              <a:rPr lang="en-US" sz="1600" dirty="0">
                <a:latin typeface="+mj-lt"/>
              </a:rPr>
              <a:t>		• SEVERAL PLANNED</a:t>
            </a:r>
          </a:p>
          <a:p>
            <a:pPr algn="l"/>
            <a:endParaRPr lang="en-US" sz="1600" dirty="0">
              <a:latin typeface="+mj-lt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A picture containing grass, outdoor, scene, way&#10;&#10;Description automatically generated">
            <a:extLst>
              <a:ext uri="{FF2B5EF4-FFF2-40B4-BE49-F238E27FC236}">
                <a16:creationId xmlns:a16="http://schemas.microsoft.com/office/drawing/2014/main" id="{F0176BD2-6B27-4357-833D-EE212FA784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527" y="0"/>
            <a:ext cx="5133474" cy="4027040"/>
          </a:xfrm>
          <a:prstGeom prst="rect">
            <a:avLst/>
          </a:prstGeom>
        </p:spPr>
      </p:pic>
      <p:pic>
        <p:nvPicPr>
          <p:cNvPr id="8" name="Picture 7" descr="A picture containing water, outdoor, nature, shore&#10;&#10;Description automatically generated">
            <a:extLst>
              <a:ext uri="{FF2B5EF4-FFF2-40B4-BE49-F238E27FC236}">
                <a16:creationId xmlns:a16="http://schemas.microsoft.com/office/drawing/2014/main" id="{DA3F0C6A-79E7-4FDA-BCEA-ADDC217AA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7040"/>
            <a:ext cx="4235116" cy="2830960"/>
          </a:xfrm>
          <a:prstGeom prst="rect">
            <a:avLst/>
          </a:prstGeom>
        </p:spPr>
      </p:pic>
      <p:pic>
        <p:nvPicPr>
          <p:cNvPr id="9" name="Picture 8" descr="A group of people working on a construction site&#10;&#10;Description automatically generated with low confidence">
            <a:extLst>
              <a:ext uri="{FF2B5EF4-FFF2-40B4-BE49-F238E27FC236}">
                <a16:creationId xmlns:a16="http://schemas.microsoft.com/office/drawing/2014/main" id="{89E0A632-8C06-491B-AA00-A39872F0CA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885" y="4027040"/>
            <a:ext cx="3721770" cy="28309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D99799-3D00-4F8D-A903-E2C0EA4A5610}"/>
              </a:ext>
            </a:extLst>
          </p:cNvPr>
          <p:cNvSpPr txBox="1"/>
          <p:nvPr/>
        </p:nvSpPr>
        <p:spPr>
          <a:xfrm>
            <a:off x="9440779" y="5682734"/>
            <a:ext cx="13796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165 MIL GAL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439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44C929-D72B-4F62-A7DC-83E720CAB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0735" y="-1"/>
            <a:ext cx="7082118" cy="6858000"/>
          </a:xfrm>
          <a:prstGeom prst="rect">
            <a:avLst/>
          </a:prstGeom>
        </p:spPr>
      </p:pic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42880AAB-A58C-4841-9B56-AC8F9F9059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7" r="28941"/>
          <a:stretch/>
        </p:blipFill>
        <p:spPr>
          <a:xfrm>
            <a:off x="5641383" y="-1"/>
            <a:ext cx="6550617" cy="68689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C4DE0E-9F16-49F6-AB93-78D6EEBC9CB3}"/>
              </a:ext>
            </a:extLst>
          </p:cNvPr>
          <p:cNvSpPr txBox="1"/>
          <p:nvPr/>
        </p:nvSpPr>
        <p:spPr>
          <a:xfrm>
            <a:off x="263502" y="92060"/>
            <a:ext cx="23192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ASSETS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A43ACD-02E8-44C6-A90F-7581F820C011}"/>
              </a:ext>
            </a:extLst>
          </p:cNvPr>
          <p:cNvSpPr txBox="1"/>
          <p:nvPr/>
        </p:nvSpPr>
        <p:spPr>
          <a:xfrm>
            <a:off x="-232610" y="6273223"/>
            <a:ext cx="27839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●  80 ALERT STATIONS</a:t>
            </a:r>
          </a:p>
          <a:p>
            <a:r>
              <a:rPr lang="en-US" sz="1600" dirty="0"/>
              <a:t>●  5 UNDER CONSTRUCTION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DDE368-7123-461F-8D36-9FF97808F1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644" b="13510"/>
          <a:stretch/>
        </p:blipFill>
        <p:spPr>
          <a:xfrm>
            <a:off x="5641383" y="6036982"/>
            <a:ext cx="6550617" cy="4724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540317-B906-42A5-B3E7-2860199282D4}"/>
              </a:ext>
            </a:extLst>
          </p:cNvPr>
          <p:cNvSpPr txBox="1"/>
          <p:nvPr/>
        </p:nvSpPr>
        <p:spPr>
          <a:xfrm>
            <a:off x="5641383" y="5738922"/>
            <a:ext cx="655061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RAIN INCREMENT – RAIN ACCUMULATION - WATER LEVEL- TEMPRETURE – WIND SPEED - PRESSURE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753B87-14A0-40B7-A516-E225829DD653}"/>
              </a:ext>
            </a:extLst>
          </p:cNvPr>
          <p:cNvSpPr txBox="1"/>
          <p:nvPr/>
        </p:nvSpPr>
        <p:spPr>
          <a:xfrm>
            <a:off x="5697531" y="6565610"/>
            <a:ext cx="655061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DATA IS USED BY:  NOAA – ENGINEERS – TXDOT – EMERGENCY MANAGEMENT CENTERS – TV STATION</a:t>
            </a:r>
          </a:p>
        </p:txBody>
      </p:sp>
    </p:spTree>
    <p:extLst>
      <p:ext uri="{BB962C8B-B14F-4D97-AF65-F5344CB8AC3E}">
        <p14:creationId xmlns:p14="http://schemas.microsoft.com/office/powerpoint/2010/main" val="4099526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DBB3E-4F55-4B69-B700-ABB248EC4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2296" y="324350"/>
            <a:ext cx="9144000" cy="75783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/>
              <a:t>CHALLENGES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0EF49B-E096-41A3-976E-3A94E97D65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7825" y="1082181"/>
            <a:ext cx="10738028" cy="577582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sz="2200" dirty="0">
                <a:latin typeface="+mj-lt"/>
              </a:rPr>
              <a:t>•  WE COVER A LARGE AREA - OVER 502 SQ. MILES</a:t>
            </a:r>
          </a:p>
          <a:p>
            <a:pPr algn="l"/>
            <a:endParaRPr lang="en-US" sz="1000" dirty="0">
              <a:latin typeface="+mj-lt"/>
            </a:endParaRPr>
          </a:p>
          <a:p>
            <a:pPr algn="l"/>
            <a:r>
              <a:rPr lang="en-US" sz="2200" dirty="0">
                <a:latin typeface="+mj-lt"/>
              </a:rPr>
              <a:t>•  FLAT TERRAIN</a:t>
            </a:r>
          </a:p>
          <a:p>
            <a:pPr algn="l"/>
            <a:endParaRPr lang="en-US" sz="1100" dirty="0">
              <a:latin typeface="+mj-lt"/>
            </a:endParaRPr>
          </a:p>
          <a:p>
            <a:pPr algn="l"/>
            <a:r>
              <a:rPr lang="en-US" sz="2200" dirty="0">
                <a:latin typeface="+mj-lt"/>
              </a:rPr>
              <a:t>•  HIGH ANNUAL PRECIPITATION - AVERAGE 59”</a:t>
            </a:r>
          </a:p>
          <a:p>
            <a:pPr algn="l"/>
            <a:r>
              <a:rPr lang="en-US" sz="2200" dirty="0">
                <a:latin typeface="+mj-lt"/>
              </a:rPr>
              <a:t>		• 2017 Jan-Dec  TOTAL PRECIPITATION 88.20”</a:t>
            </a:r>
          </a:p>
          <a:p>
            <a:pPr algn="l"/>
            <a:r>
              <a:rPr lang="en-US" sz="2200" dirty="0">
                <a:latin typeface="+mj-lt"/>
              </a:rPr>
              <a:t>	 	• 2018 Jan-Dec  TOTAL PRECIPITATION 75.71”</a:t>
            </a:r>
          </a:p>
          <a:p>
            <a:pPr algn="l"/>
            <a:r>
              <a:rPr lang="en-US" sz="2200" dirty="0">
                <a:latin typeface="+mj-lt"/>
              </a:rPr>
              <a:t>	 	• 2019 Jan-Dec  TOTAL PRECIPITATION 78.57”</a:t>
            </a:r>
          </a:p>
          <a:p>
            <a:pPr algn="l"/>
            <a:r>
              <a:rPr lang="en-US" sz="2200" dirty="0">
                <a:latin typeface="+mj-lt"/>
              </a:rPr>
              <a:t>	 	• 2020 Jan-Dec  TOTAL PRECIPITATION 56.22”</a:t>
            </a:r>
          </a:p>
          <a:p>
            <a:pPr algn="l"/>
            <a:r>
              <a:rPr lang="en-US" sz="2200" dirty="0">
                <a:latin typeface="+mj-lt"/>
              </a:rPr>
              <a:t>	 	• 2021 Jan-Sept TOTAL PRECIPITATION 48.61”</a:t>
            </a:r>
          </a:p>
          <a:p>
            <a:pPr algn="l"/>
            <a:endParaRPr lang="en-US" sz="2200" dirty="0">
              <a:latin typeface="+mj-lt"/>
            </a:endParaRPr>
          </a:p>
          <a:p>
            <a:pPr algn="l">
              <a:spcBef>
                <a:spcPts val="0"/>
              </a:spcBef>
            </a:pPr>
            <a:r>
              <a:rPr lang="en-US" dirty="0">
                <a:latin typeface="+mj-lt"/>
              </a:rPr>
              <a:t>•  HIGH INTENSITY RAIN EVENTS</a:t>
            </a:r>
          </a:p>
          <a:p>
            <a:pPr algn="l">
              <a:spcBef>
                <a:spcPts val="0"/>
              </a:spcBef>
            </a:pPr>
            <a:endParaRPr lang="en-US" sz="1100" dirty="0">
              <a:latin typeface="+mj-lt"/>
            </a:endParaRPr>
          </a:p>
          <a:p>
            <a:pPr algn="l">
              <a:spcBef>
                <a:spcPts val="0"/>
              </a:spcBef>
            </a:pPr>
            <a:endParaRPr lang="en-US" sz="1100" dirty="0">
              <a:latin typeface="+mj-lt"/>
            </a:endParaRPr>
          </a:p>
          <a:p>
            <a:pPr algn="l">
              <a:spcBef>
                <a:spcPts val="0"/>
              </a:spcBef>
            </a:pPr>
            <a:endParaRPr lang="en-US" sz="1100" dirty="0">
              <a:latin typeface="+mj-lt"/>
            </a:endParaRPr>
          </a:p>
          <a:p>
            <a:pPr algn="l"/>
            <a:r>
              <a:rPr lang="en-US" dirty="0">
                <a:latin typeface="+mj-lt"/>
              </a:rPr>
              <a:t>•  COMPLEX &amp; AGING DRAINAGE SYSTEM</a:t>
            </a:r>
          </a:p>
          <a:p>
            <a:pPr algn="l"/>
            <a:endParaRPr lang="en-US" dirty="0">
              <a:latin typeface="+mj-lt"/>
            </a:endParaRPr>
          </a:p>
          <a:p>
            <a:pPr algn="l"/>
            <a:r>
              <a:rPr lang="en-US" dirty="0">
                <a:latin typeface="+mj-lt"/>
              </a:rPr>
              <a:t>•  LIMITED ACCESS / REMOTE LOCATIONS / LACK OF CONTINUOUS ROW</a:t>
            </a:r>
          </a:p>
          <a:p>
            <a:pPr algn="l"/>
            <a:endParaRPr lang="en-US" sz="1000" dirty="0">
              <a:latin typeface="+mj-lt"/>
            </a:endParaRPr>
          </a:p>
          <a:p>
            <a:pPr algn="l"/>
            <a:r>
              <a:rPr lang="en-US" dirty="0">
                <a:latin typeface="+mj-lt"/>
              </a:rPr>
              <a:t>•  </a:t>
            </a:r>
            <a:r>
              <a:rPr lang="en-US" cap="all" dirty="0">
                <a:latin typeface="+mj-lt"/>
              </a:rPr>
              <a:t>Man-made Obstacles (Roads, Pipelines, Bridges, Railroads, Elevated Canals, HWYs, etc.)</a:t>
            </a:r>
          </a:p>
          <a:p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B2CD4EB-C6E3-40CC-900C-9E3BC843D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4137215"/>
              </p:ext>
            </p:extLst>
          </p:nvPr>
        </p:nvGraphicFramePr>
        <p:xfrm>
          <a:off x="7796464" y="-1"/>
          <a:ext cx="4395536" cy="2586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39244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36000">
              <a:schemeClr val="accent1">
                <a:lumMod val="45000"/>
                <a:lumOff val="55000"/>
              </a:schemeClr>
            </a:gs>
            <a:gs pos="63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DBB3E-4F55-4B69-B700-ABB248EC4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335" y="0"/>
            <a:ext cx="3165149" cy="761332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/>
              <a:t>SERVICE AREA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33894C-ED13-4F98-8EF2-D8292EDC4F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60"/>
          <a:stretch/>
        </p:blipFill>
        <p:spPr>
          <a:xfrm>
            <a:off x="4952999" y="0"/>
            <a:ext cx="731468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14F9AB-5D5D-4F05-BDB3-BE32DF027350}"/>
              </a:ext>
            </a:extLst>
          </p:cNvPr>
          <p:cNvSpPr txBox="1"/>
          <p:nvPr/>
        </p:nvSpPr>
        <p:spPr>
          <a:xfrm>
            <a:off x="1066457" y="1055909"/>
            <a:ext cx="407955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+mj-lt"/>
              </a:rPr>
              <a:t>•  </a:t>
            </a:r>
            <a:r>
              <a:rPr lang="en-US" dirty="0">
                <a:latin typeface="+mj-lt"/>
              </a:rPr>
              <a:t>DD6 SERVICE AREA C</a:t>
            </a:r>
            <a:r>
              <a:rPr lang="en-US" sz="1800" dirty="0">
                <a:latin typeface="+mj-lt"/>
              </a:rPr>
              <a:t>OVERS </a:t>
            </a:r>
          </a:p>
          <a:p>
            <a:r>
              <a:rPr lang="en-US" dirty="0">
                <a:latin typeface="+mj-lt"/>
              </a:rPr>
              <a:t>	</a:t>
            </a:r>
            <a:r>
              <a:rPr lang="en-US" sz="1800" dirty="0">
                <a:latin typeface="+mj-lt"/>
              </a:rPr>
              <a:t>502 </a:t>
            </a: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SQUARE MILES</a:t>
            </a:r>
            <a:endParaRPr lang="en-US" sz="1800" dirty="0">
              <a:latin typeface="+mj-lt"/>
            </a:endParaRPr>
          </a:p>
          <a:p>
            <a:endParaRPr lang="en-US" sz="1800" dirty="0">
              <a:latin typeface="+mj-lt"/>
            </a:endParaRPr>
          </a:p>
          <a:p>
            <a:r>
              <a:rPr lang="en-US" sz="1800" dirty="0">
                <a:latin typeface="+mj-lt"/>
              </a:rPr>
              <a:t>•  JEFFERSON COUNTY COVERS </a:t>
            </a:r>
          </a:p>
          <a:p>
            <a:r>
              <a:rPr lang="en-US" dirty="0">
                <a:latin typeface="+mj-lt"/>
              </a:rPr>
              <a:t>	</a:t>
            </a:r>
            <a:r>
              <a:rPr lang="en-US" sz="1800" dirty="0">
                <a:latin typeface="+mj-lt"/>
              </a:rPr>
              <a:t>988 </a:t>
            </a:r>
            <a:r>
              <a:rPr lang="en-US" i="0" dirty="0">
                <a:solidFill>
                  <a:srgbClr val="222222"/>
                </a:solidFill>
                <a:effectLst/>
                <a:latin typeface="+mj-lt"/>
              </a:rPr>
              <a:t>SQUARE MILES</a:t>
            </a:r>
          </a:p>
          <a:p>
            <a:endParaRPr lang="en-US" sz="1800" dirty="0">
              <a:latin typeface="+mj-lt"/>
            </a:endParaRPr>
          </a:p>
          <a:p>
            <a:r>
              <a:rPr lang="en-US" sz="1800" dirty="0">
                <a:latin typeface="+mj-lt"/>
              </a:rPr>
              <a:t>•  HOUSTON AREA COVERS </a:t>
            </a:r>
          </a:p>
          <a:p>
            <a:r>
              <a:rPr lang="en-US" dirty="0">
                <a:latin typeface="+mj-lt"/>
              </a:rPr>
              <a:t>	</a:t>
            </a:r>
            <a:r>
              <a:rPr lang="en-US" sz="1800" dirty="0">
                <a:latin typeface="+mj-lt"/>
              </a:rPr>
              <a:t>669 SQUARE MILES</a:t>
            </a:r>
            <a:endParaRPr lang="en-US" b="0" i="0" dirty="0">
              <a:solidFill>
                <a:srgbClr val="222222"/>
              </a:solidFill>
              <a:effectLst/>
              <a:latin typeface="+mj-lt"/>
            </a:endParaRPr>
          </a:p>
          <a:p>
            <a:endParaRPr 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6618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4200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72000">
              <a:schemeClr val="accent1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DBB3E-4F55-4B69-B700-ABB248EC4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975" y="0"/>
            <a:ext cx="3274937" cy="761332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/>
              <a:t>SERVICE AREAS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14F9AB-5D5D-4F05-BDB3-BE32DF027350}"/>
              </a:ext>
            </a:extLst>
          </p:cNvPr>
          <p:cNvSpPr txBox="1"/>
          <p:nvPr/>
        </p:nvSpPr>
        <p:spPr>
          <a:xfrm>
            <a:off x="100657" y="924596"/>
            <a:ext cx="4748323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+mj-lt"/>
              </a:rPr>
              <a:t>•  </a:t>
            </a:r>
            <a:r>
              <a:rPr lang="en-US" dirty="0">
                <a:latin typeface="+mj-lt"/>
              </a:rPr>
              <a:t>DD6 SERVICE AREA C</a:t>
            </a:r>
            <a:r>
              <a:rPr lang="en-US" sz="1800" dirty="0">
                <a:latin typeface="+mj-lt"/>
              </a:rPr>
              <a:t>OVERS 502 </a:t>
            </a: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SQUARE MILES</a:t>
            </a:r>
          </a:p>
          <a:p>
            <a:r>
              <a:rPr lang="en-US" sz="1600" b="0" i="1" dirty="0">
                <a:solidFill>
                  <a:srgbClr val="222222"/>
                </a:solidFill>
                <a:effectLst/>
                <a:latin typeface="+mj-lt"/>
              </a:rPr>
              <a:t>	</a:t>
            </a:r>
            <a:r>
              <a:rPr lang="en-US" sz="1600" i="1" dirty="0">
                <a:solidFill>
                  <a:srgbClr val="222222"/>
                </a:solidFill>
                <a:latin typeface="+mj-lt"/>
              </a:rPr>
              <a:t>Annual Operating Budget $22,586,280</a:t>
            </a:r>
          </a:p>
          <a:p>
            <a:r>
              <a:rPr lang="en-US" sz="1800" i="1" dirty="0">
                <a:solidFill>
                  <a:srgbClr val="222222"/>
                </a:solidFill>
                <a:latin typeface="+mj-lt"/>
              </a:rPr>
              <a:t>	</a:t>
            </a:r>
            <a:r>
              <a:rPr lang="en-US" sz="1600" i="1" dirty="0">
                <a:solidFill>
                  <a:srgbClr val="222222"/>
                </a:solidFill>
                <a:latin typeface="+mj-lt"/>
              </a:rPr>
              <a:t>Tax Rate Per $100 Valuation $0.214244</a:t>
            </a:r>
          </a:p>
          <a:p>
            <a:endParaRPr lang="en-US" sz="1800" dirty="0">
              <a:latin typeface="+mj-lt"/>
            </a:endParaRPr>
          </a:p>
          <a:p>
            <a:r>
              <a:rPr lang="en-US" sz="1800" dirty="0">
                <a:latin typeface="+mj-lt"/>
              </a:rPr>
              <a:t>•  </a:t>
            </a:r>
            <a:r>
              <a:rPr lang="en-US" dirty="0">
                <a:latin typeface="+mj-lt"/>
              </a:rPr>
              <a:t>DD7 SERVICE AREA COVERS 113 </a:t>
            </a: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SQUARE MILES</a:t>
            </a:r>
          </a:p>
          <a:p>
            <a:r>
              <a:rPr lang="en-US" dirty="0">
                <a:solidFill>
                  <a:srgbClr val="222222"/>
                </a:solidFill>
                <a:latin typeface="+mj-lt"/>
              </a:rPr>
              <a:t>	</a:t>
            </a:r>
            <a:r>
              <a:rPr lang="en-US" sz="1600" i="1" dirty="0">
                <a:solidFill>
                  <a:srgbClr val="222222"/>
                </a:solidFill>
                <a:latin typeface="+mj-lt"/>
              </a:rPr>
              <a:t>Annual Operating Budget $33,449,460</a:t>
            </a:r>
          </a:p>
          <a:p>
            <a:r>
              <a:rPr lang="en-US" sz="1800" i="1" dirty="0">
                <a:solidFill>
                  <a:srgbClr val="222222"/>
                </a:solidFill>
                <a:latin typeface="+mj-lt"/>
              </a:rPr>
              <a:t>	</a:t>
            </a:r>
            <a:r>
              <a:rPr lang="en-US" sz="1600" i="1" dirty="0">
                <a:solidFill>
                  <a:srgbClr val="222222"/>
                </a:solidFill>
                <a:latin typeface="+mj-lt"/>
              </a:rPr>
              <a:t>Tax Rate Per $100 Valuation $0.284775</a:t>
            </a:r>
          </a:p>
          <a:p>
            <a:endParaRPr lang="en-US" dirty="0">
              <a:latin typeface="+mj-lt"/>
            </a:endParaRPr>
          </a:p>
          <a:p>
            <a:r>
              <a:rPr lang="en-US" sz="1800" dirty="0">
                <a:latin typeface="+mj-lt"/>
              </a:rPr>
              <a:t>•  </a:t>
            </a:r>
            <a:r>
              <a:rPr lang="en-US" dirty="0">
                <a:latin typeface="+mj-lt"/>
              </a:rPr>
              <a:t>DD3 SERVICE AREA COVERS 74 SQUARE MILES</a:t>
            </a:r>
          </a:p>
          <a:p>
            <a:r>
              <a:rPr lang="en-US" sz="1600" i="1" dirty="0">
                <a:solidFill>
                  <a:srgbClr val="222222"/>
                </a:solidFill>
                <a:latin typeface="+mj-lt"/>
              </a:rPr>
              <a:t>	Annual Operating Budget $640,165</a:t>
            </a:r>
          </a:p>
          <a:p>
            <a:r>
              <a:rPr lang="en-US" sz="1600" i="1" dirty="0">
                <a:solidFill>
                  <a:srgbClr val="222222"/>
                </a:solidFill>
                <a:latin typeface="+mj-lt"/>
              </a:rPr>
              <a:t>	Tax Rate Per $100 Valuation $0.303335</a:t>
            </a:r>
          </a:p>
          <a:p>
            <a:endParaRPr lang="en-US" dirty="0">
              <a:latin typeface="+mj-lt"/>
            </a:endParaRPr>
          </a:p>
          <a:p>
            <a:r>
              <a:rPr lang="en-US" sz="1800" dirty="0">
                <a:latin typeface="+mj-lt"/>
              </a:rPr>
              <a:t>•  MA</a:t>
            </a:r>
            <a:r>
              <a:rPr lang="en-US" dirty="0">
                <a:latin typeface="+mj-lt"/>
              </a:rPr>
              <a:t>RSH AREAS - NO DRAINAGE AUTHORITY</a:t>
            </a:r>
            <a:endParaRPr lang="en-US" sz="18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2413CD-4F4F-4CD8-A7B0-AAC92BF45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219" y="0"/>
            <a:ext cx="727878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12E293-FF7F-4D1F-ADA0-91CF7DBB1267}"/>
              </a:ext>
            </a:extLst>
          </p:cNvPr>
          <p:cNvSpPr txBox="1"/>
          <p:nvPr/>
        </p:nvSpPr>
        <p:spPr>
          <a:xfrm>
            <a:off x="6819900" y="6059723"/>
            <a:ext cx="6075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DD6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A08C85-8ED4-46ED-ABFA-4235E3F7E47E}"/>
              </a:ext>
            </a:extLst>
          </p:cNvPr>
          <p:cNvSpPr txBox="1"/>
          <p:nvPr/>
        </p:nvSpPr>
        <p:spPr>
          <a:xfrm>
            <a:off x="7702216" y="5145323"/>
            <a:ext cx="6075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DD6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BB5271-5BC3-480D-B31E-9EE15250C986}"/>
              </a:ext>
            </a:extLst>
          </p:cNvPr>
          <p:cNvSpPr txBox="1"/>
          <p:nvPr/>
        </p:nvSpPr>
        <p:spPr>
          <a:xfrm>
            <a:off x="9146005" y="4359261"/>
            <a:ext cx="6075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DD6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4EAF85-5ED0-42FF-BC67-8B3E72A73B26}"/>
              </a:ext>
            </a:extLst>
          </p:cNvPr>
          <p:cNvSpPr txBox="1"/>
          <p:nvPr/>
        </p:nvSpPr>
        <p:spPr>
          <a:xfrm>
            <a:off x="7702215" y="2018664"/>
            <a:ext cx="6075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DD6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F1C968-97F3-43FC-98CD-C3A1A5C464FA}"/>
              </a:ext>
            </a:extLst>
          </p:cNvPr>
          <p:cNvSpPr txBox="1"/>
          <p:nvPr/>
        </p:nvSpPr>
        <p:spPr>
          <a:xfrm>
            <a:off x="10156657" y="2825867"/>
            <a:ext cx="6075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DD7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FF95D7-EE3B-4A6C-BAC1-3DEA2FD49835}"/>
              </a:ext>
            </a:extLst>
          </p:cNvPr>
          <p:cNvSpPr txBox="1"/>
          <p:nvPr/>
        </p:nvSpPr>
        <p:spPr>
          <a:xfrm>
            <a:off x="7447871" y="4089646"/>
            <a:ext cx="717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DD3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B1DA87-4A5F-4236-AA88-12222B6A2102}"/>
              </a:ext>
            </a:extLst>
          </p:cNvPr>
          <p:cNvSpPr txBox="1"/>
          <p:nvPr/>
        </p:nvSpPr>
        <p:spPr>
          <a:xfrm>
            <a:off x="8720889" y="5145323"/>
            <a:ext cx="2871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MARSH AREA NO DRAINAGE AUTHORITY</a:t>
            </a:r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992723-8080-4700-A58C-AD984DF6D9CC}"/>
              </a:ext>
            </a:extLst>
          </p:cNvPr>
          <p:cNvSpPr txBox="1"/>
          <p:nvPr/>
        </p:nvSpPr>
        <p:spPr>
          <a:xfrm>
            <a:off x="5384132" y="5630778"/>
            <a:ext cx="2871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TRINITY BAY CONSERVATION DISTRICT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73259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4200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61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DBB3E-4F55-4B69-B700-ABB248EC4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9650" y="3806930"/>
            <a:ext cx="4867275" cy="2745047"/>
          </a:xfrm>
        </p:spPr>
        <p:txBody>
          <a:bodyPr>
            <a:noAutofit/>
          </a:bodyPr>
          <a:lstStyle/>
          <a:p>
            <a:pPr algn="l"/>
            <a:r>
              <a:rPr lang="en-US" sz="2000" dirty="0"/>
              <a:t>•  MOWING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•  SLASHBUSTING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•  SPRAYING/HERBICIDE APPLICATION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•  DRIFT CONTROL/REMOVAL</a:t>
            </a:r>
            <a:br>
              <a:rPr lang="en-US" sz="1200" dirty="0"/>
            </a:br>
            <a:r>
              <a:rPr lang="en-US" sz="1200" dirty="0">
                <a:latin typeface="Calibri" panose="020F0502020204030204" pitchFamily="34" charset="0"/>
              </a:rPr>
              <a:t>	</a:t>
            </a:r>
            <a:r>
              <a:rPr lang="en-US" sz="1200" i="1" dirty="0">
                <a:latin typeface="Calibri" panose="020F0502020204030204" pitchFamily="34" charset="0"/>
              </a:rPr>
              <a:t>● </a:t>
            </a:r>
            <a:r>
              <a:rPr lang="en-US" sz="1200" i="1" dirty="0">
                <a:latin typeface="+mj-lt"/>
              </a:rPr>
              <a:t>ENSURE ALL CROSSINGS ARE FREE OF DEBRIS </a:t>
            </a:r>
            <a:br>
              <a:rPr lang="en-US" sz="800" dirty="0">
                <a:latin typeface="Calibri" panose="020F0502020204030204" pitchFamily="34" charset="0"/>
              </a:rPr>
            </a:br>
            <a:br>
              <a:rPr lang="en-US" sz="800" dirty="0"/>
            </a:br>
            <a:r>
              <a:rPr lang="en-US" sz="2000" dirty="0"/>
              <a:t>•  DREDGING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41671F8-F6E8-457A-B339-BAEC108CB441}"/>
              </a:ext>
            </a:extLst>
          </p:cNvPr>
          <p:cNvSpPr txBox="1">
            <a:spLocks/>
          </p:cNvSpPr>
          <p:nvPr/>
        </p:nvSpPr>
        <p:spPr>
          <a:xfrm>
            <a:off x="563732" y="845444"/>
            <a:ext cx="11064537" cy="7064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/>
              <a:t>HOW DO WE MAINTAIN OPTIMUM DRAINAGE SYSTEM PERFORMANCE?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21C5DF-3307-4A40-ADD4-16E0FD5EB71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5" y="1151467"/>
            <a:ext cx="5492254" cy="2655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truck driving down a dirt road&#10;&#10;Description automatically generated">
            <a:extLst>
              <a:ext uri="{FF2B5EF4-FFF2-40B4-BE49-F238E27FC236}">
                <a16:creationId xmlns:a16="http://schemas.microsoft.com/office/drawing/2014/main" id="{7B329BEC-F0B6-4074-9753-4D09280F7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447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4200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61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DBB3E-4F55-4B69-B700-ABB248EC4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54636" y="0"/>
            <a:ext cx="9144000" cy="865827"/>
          </a:xfrm>
        </p:spPr>
        <p:txBody>
          <a:bodyPr>
            <a:normAutofit/>
          </a:bodyPr>
          <a:lstStyle/>
          <a:p>
            <a:r>
              <a:rPr lang="en-US" sz="4000" b="1" dirty="0"/>
              <a:t>MOWING AREAS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EA8D0F-1D34-408F-95B0-7EC1D574163D}"/>
              </a:ext>
            </a:extLst>
          </p:cNvPr>
          <p:cNvSpPr txBox="1"/>
          <p:nvPr/>
        </p:nvSpPr>
        <p:spPr>
          <a:xfrm>
            <a:off x="2556652" y="711539"/>
            <a:ext cx="2413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SYSTEMATIC APPROACH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97110CA-8B35-4551-9156-5EF8211419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1780" y="1984834"/>
            <a:ext cx="5915390" cy="3434891"/>
          </a:xfrm>
        </p:spPr>
        <p:txBody>
          <a:bodyPr>
            <a:noAutofit/>
          </a:bodyPr>
          <a:lstStyle/>
          <a:p>
            <a:pPr algn="l"/>
            <a:r>
              <a:rPr lang="en-US" sz="2000" dirty="0">
                <a:latin typeface="+mj-lt"/>
              </a:rPr>
              <a:t>•  NORTH JEFFERSON COUNTY </a:t>
            </a:r>
            <a:r>
              <a:rPr lang="en-US" sz="1600" dirty="0">
                <a:latin typeface="+mj-lt"/>
              </a:rPr>
              <a:t>(</a:t>
            </a:r>
            <a:r>
              <a:rPr lang="en-US" sz="1600" b="1" dirty="0">
                <a:latin typeface="+mj-lt"/>
              </a:rPr>
              <a:t>SECTION - I</a:t>
            </a:r>
            <a:r>
              <a:rPr lang="en-US" sz="1600" dirty="0">
                <a:latin typeface="+mj-lt"/>
              </a:rPr>
              <a:t>)</a:t>
            </a:r>
          </a:p>
          <a:p>
            <a:pPr algn="l">
              <a:spcBef>
                <a:spcPts val="0"/>
              </a:spcBef>
            </a:pPr>
            <a:endParaRPr lang="en-US" sz="2000" dirty="0">
              <a:latin typeface="+mj-lt"/>
            </a:endParaRPr>
          </a:p>
          <a:p>
            <a:pPr algn="l"/>
            <a:r>
              <a:rPr lang="en-US" sz="2000" dirty="0">
                <a:latin typeface="+mj-lt"/>
              </a:rPr>
              <a:t>•  WEST JEFFERSON COUNTY   </a:t>
            </a:r>
            <a:r>
              <a:rPr lang="en-US" sz="1600" dirty="0">
                <a:latin typeface="+mj-lt"/>
              </a:rPr>
              <a:t>(</a:t>
            </a:r>
            <a:r>
              <a:rPr lang="en-US" sz="1600" b="1" dirty="0">
                <a:latin typeface="+mj-lt"/>
              </a:rPr>
              <a:t>SECTION - II</a:t>
            </a:r>
            <a:r>
              <a:rPr lang="en-US" sz="1600" dirty="0">
                <a:latin typeface="+mj-lt"/>
              </a:rPr>
              <a:t>)</a:t>
            </a:r>
          </a:p>
          <a:p>
            <a:pPr algn="l">
              <a:spcBef>
                <a:spcPts val="0"/>
              </a:spcBef>
            </a:pPr>
            <a:endParaRPr lang="en-US" sz="2000" dirty="0">
              <a:latin typeface="+mj-lt"/>
            </a:endParaRPr>
          </a:p>
          <a:p>
            <a:pPr algn="l"/>
            <a:r>
              <a:rPr lang="en-US" sz="2000" dirty="0">
                <a:latin typeface="+mj-lt"/>
              </a:rPr>
              <a:t>•  SOUTH CENTRAL JEFFERSON COUNTY </a:t>
            </a:r>
            <a:r>
              <a:rPr lang="en-US" sz="1600" dirty="0">
                <a:latin typeface="+mj-lt"/>
              </a:rPr>
              <a:t>(</a:t>
            </a:r>
            <a:r>
              <a:rPr lang="en-US" sz="1600" b="1" dirty="0">
                <a:latin typeface="+mj-lt"/>
              </a:rPr>
              <a:t>SECTION - III</a:t>
            </a:r>
            <a:r>
              <a:rPr lang="en-US" sz="1600" dirty="0">
                <a:latin typeface="+mj-lt"/>
              </a:rPr>
              <a:t>)</a:t>
            </a:r>
          </a:p>
          <a:p>
            <a:pPr algn="l">
              <a:spcBef>
                <a:spcPts val="0"/>
              </a:spcBef>
            </a:pPr>
            <a:endParaRPr lang="en-US" sz="2000" dirty="0">
              <a:latin typeface="+mj-lt"/>
            </a:endParaRPr>
          </a:p>
          <a:p>
            <a:pPr algn="l"/>
            <a:r>
              <a:rPr lang="en-US" sz="2000" dirty="0">
                <a:latin typeface="+mj-lt"/>
              </a:rPr>
              <a:t>•  SOUTH JEFFERSON COUNTY </a:t>
            </a:r>
            <a:r>
              <a:rPr lang="en-US" sz="1600" dirty="0">
                <a:latin typeface="+mj-lt"/>
              </a:rPr>
              <a:t>(</a:t>
            </a:r>
            <a:r>
              <a:rPr lang="en-US" sz="1600" b="1" dirty="0">
                <a:latin typeface="+mj-lt"/>
              </a:rPr>
              <a:t>SECTION - IV</a:t>
            </a:r>
            <a:r>
              <a:rPr lang="en-US" sz="1600" dirty="0">
                <a:latin typeface="+mj-lt"/>
              </a:rPr>
              <a:t>)</a:t>
            </a:r>
          </a:p>
          <a:p>
            <a:pPr algn="l"/>
            <a:endParaRPr lang="en-US" sz="1600" dirty="0">
              <a:latin typeface="+mj-lt"/>
            </a:endParaRPr>
          </a:p>
          <a:p>
            <a:pPr algn="l"/>
            <a:r>
              <a:rPr lang="en-US" sz="1600" dirty="0">
                <a:solidFill>
                  <a:srgbClr val="FF0000"/>
                </a:solidFill>
                <a:latin typeface="+mj-lt"/>
              </a:rPr>
              <a:t>     </a:t>
            </a:r>
            <a:r>
              <a:rPr lang="en-US" sz="1600" i="1" dirty="0">
                <a:solidFill>
                  <a:srgbClr val="FF0000"/>
                </a:solidFill>
                <a:latin typeface="+mj-lt"/>
              </a:rPr>
              <a:t>ALL MOWING ACTIVITIES ARE TRACKED BY GPS SYSTEM TO </a:t>
            </a:r>
          </a:p>
          <a:p>
            <a:pPr algn="l"/>
            <a:r>
              <a:rPr lang="en-US" sz="1600" i="1" dirty="0">
                <a:solidFill>
                  <a:srgbClr val="FF0000"/>
                </a:solidFill>
                <a:latin typeface="+mj-lt"/>
              </a:rPr>
              <a:t>     MONITOR PROGRESS</a:t>
            </a:r>
          </a:p>
          <a:p>
            <a:pPr algn="l"/>
            <a:endParaRPr lang="en-US" sz="2000" dirty="0">
              <a:latin typeface="+mj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C556183-C126-4853-B062-8CF229EA2589}"/>
              </a:ext>
            </a:extLst>
          </p:cNvPr>
          <p:cNvSpPr txBox="1">
            <a:spLocks/>
          </p:cNvSpPr>
          <p:nvPr/>
        </p:nvSpPr>
        <p:spPr>
          <a:xfrm>
            <a:off x="621940" y="1252124"/>
            <a:ext cx="3296304" cy="6504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/>
              <a:t>4  SECTIONS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B69FB1-2B9A-44D8-A27D-AE66181D7F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" t="5911" r="2935" b="14157"/>
          <a:stretch/>
        </p:blipFill>
        <p:spPr>
          <a:xfrm>
            <a:off x="7067170" y="-1"/>
            <a:ext cx="5124830" cy="686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8989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2544</TotalTime>
  <Words>1574</Words>
  <Application>Microsoft Office PowerPoint</Application>
  <PresentationFormat>Widescreen</PresentationFormat>
  <Paragraphs>387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Bell MT</vt:lpstr>
      <vt:lpstr>Calibri</vt:lpstr>
      <vt:lpstr>Calibri Light</vt:lpstr>
      <vt:lpstr>Courier 10cpi</vt:lpstr>
      <vt:lpstr>Office Theme</vt:lpstr>
      <vt:lpstr>  JEFFERSON COUNTY  DRAINAGE DISTRICT NO. 6</vt:lpstr>
      <vt:lpstr>THE THREE PILLARS</vt:lpstr>
      <vt:lpstr>ASSETS</vt:lpstr>
      <vt:lpstr>PowerPoint Presentation</vt:lpstr>
      <vt:lpstr>CHALLENGES</vt:lpstr>
      <vt:lpstr>SERVICE AREA</vt:lpstr>
      <vt:lpstr>SERVICE AREAS</vt:lpstr>
      <vt:lpstr>•  MOWING  •  SLASHBUSTING  •  SPRAYING/HERBICIDE APPLICATION  •  DRIFT CONTROL/REMOVAL  ● ENSURE ALL CROSSINGS ARE FREE OF DEBRIS   •  DREDGING</vt:lpstr>
      <vt:lpstr>MOWING AREAS</vt:lpstr>
      <vt:lpstr>MOWING SCHEDULE STARTS 1ST WEEK OF APRIL AND ENDS MID-DECEMBER</vt:lpstr>
      <vt:lpstr>ASSETS DEDICATED FOR HERBICIDE APPLICATION</vt:lpstr>
      <vt:lpstr>PowerPoint Presentation</vt:lpstr>
      <vt:lpstr>MEASURES TAKEN PRIOR TO STORM EVENTS</vt:lpstr>
      <vt:lpstr>DREDGING OPERATIONS/ASSETS </vt:lpstr>
      <vt:lpstr>NEW ASSETS MARSH MASTER®</vt:lpstr>
      <vt:lpstr>ENGINEERING SUPPORT / PROJECTS</vt:lpstr>
      <vt:lpstr>REGIONAL WATERSHED STUDY   $8,500,000</vt:lpstr>
      <vt:lpstr>Tropical Storm Harvey (2017) GrantS aPplications Approved   UNDER CONSTRUCTION / COMPLETED / WAITING ON CONTRACT </vt:lpstr>
      <vt:lpstr>Tropical Storm Harvey (2017) GrantS Application Approved  COMPLETED</vt:lpstr>
      <vt:lpstr>Application has been selected and awarded IN PROGRESS</vt:lpstr>
      <vt:lpstr>application has been submitted</vt:lpstr>
      <vt:lpstr>applications have been submitted chosen for future award</vt:lpstr>
      <vt:lpstr>application has been submitted under review</vt:lpstr>
      <vt:lpstr>applications have been submitted under review</vt:lpstr>
      <vt:lpstr>applications have been submitted under design</vt:lpstr>
      <vt:lpstr>SUMMARY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DD6’s MAINTENANCE PROGRAM</dc:title>
  <dc:creator>Joe Majdalani</dc:creator>
  <cp:lastModifiedBy>Joe Majdalani</cp:lastModifiedBy>
  <cp:revision>193</cp:revision>
  <cp:lastPrinted>2021-10-20T15:13:43Z</cp:lastPrinted>
  <dcterms:created xsi:type="dcterms:W3CDTF">2020-10-07T09:19:46Z</dcterms:created>
  <dcterms:modified xsi:type="dcterms:W3CDTF">2021-10-20T15:45:37Z</dcterms:modified>
</cp:coreProperties>
</file>